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8" r:id="rId2"/>
    <p:sldId id="294" r:id="rId3"/>
    <p:sldId id="288" r:id="rId4"/>
    <p:sldId id="289" r:id="rId5"/>
    <p:sldId id="292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9" r:id="rId14"/>
    <p:sldId id="271" r:id="rId15"/>
    <p:sldId id="272" r:id="rId16"/>
    <p:sldId id="270" r:id="rId17"/>
    <p:sldId id="267" r:id="rId18"/>
    <p:sldId id="274" r:id="rId19"/>
    <p:sldId id="275" r:id="rId20"/>
    <p:sldId id="273" r:id="rId21"/>
    <p:sldId id="268" r:id="rId22"/>
    <p:sldId id="276" r:id="rId23"/>
    <p:sldId id="265" r:id="rId24"/>
    <p:sldId id="266" r:id="rId25"/>
    <p:sldId id="280" r:id="rId26"/>
    <p:sldId id="281" r:id="rId27"/>
    <p:sldId id="279" r:id="rId28"/>
    <p:sldId id="278" r:id="rId29"/>
    <p:sldId id="277" r:id="rId30"/>
    <p:sldId id="282" r:id="rId31"/>
    <p:sldId id="283" r:id="rId32"/>
    <p:sldId id="295" r:id="rId33"/>
    <p:sldId id="296" r:id="rId34"/>
    <p:sldId id="297" r:id="rId35"/>
    <p:sldId id="286" r:id="rId36"/>
    <p:sldId id="287" r:id="rId37"/>
    <p:sldId id="284" r:id="rId3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4451A-26DA-4117-82DA-BB01E96C58AF}" type="datetimeFigureOut">
              <a:rPr lang="es-MX" smtClean="0"/>
              <a:t>24/03/2015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2FFB9-B86B-4270-9DC7-32F2F0EBD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54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2FFB9-B86B-4270-9DC7-32F2F0EBD0E9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13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2FFB9-B86B-4270-9DC7-32F2F0EBD0E9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95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E3F09-961E-4B6C-BD26-ABA67053556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7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C978-F31E-441B-B420-B2B4CC3B34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1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9BC78-701D-4F87-95E8-AA21116020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6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27E9E-5D3D-4557-866D-5B63DD6448E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3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950D6-2B87-4563-83EC-B38DFE79E2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77720-CC37-4110-95F0-75CE2C1F60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2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10A6-06EC-48E4-8BC5-EF9BEE4116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4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4F715-9C72-4DBE-96FC-85A0570FB18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4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75B1-2C0D-40FD-9A1C-DF23491C90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9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A1BE7-6AAC-4320-ABE9-9A8CA3F7FE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0FE1D-E4EB-4797-BFB1-A86B3C9CCDF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4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AD507-6E24-4146-BC3B-14F23E71DB5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4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jpeg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3.png"/><Relationship Id="rId9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9914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419100" y="2054225"/>
            <a:ext cx="8410575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4400" b="1" dirty="0">
                <a:solidFill>
                  <a:srgbClr val="008000"/>
                </a:solidFill>
                <a:latin typeface="Castellar" pitchFamily="18" charset="0"/>
              </a:rPr>
              <a:t>PROCURADURIA FEDERAL DE PROTECCIÓN AL AMBIENTE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MX" b="1" dirty="0">
              <a:solidFill>
                <a:srgbClr val="008000"/>
              </a:solidFill>
              <a:latin typeface="Castellar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4400" b="1" dirty="0">
                <a:solidFill>
                  <a:srgbClr val="008000"/>
                </a:solidFill>
                <a:latin typeface="Castellar" pitchFamily="18" charset="0"/>
              </a:rPr>
              <a:t>DELEGACIÓN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4400" b="1" dirty="0">
                <a:solidFill>
                  <a:srgbClr val="008000"/>
                </a:solidFill>
                <a:latin typeface="Castellar" pitchFamily="18" charset="0"/>
              </a:rPr>
              <a:t>CHIAPAS</a:t>
            </a:r>
            <a:endParaRPr lang="es-ES" altLang="es-MX" sz="4400" b="1" dirty="0">
              <a:solidFill>
                <a:srgbClr val="008000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1 CuadroTexto"/>
          <p:cNvSpPr txBox="1">
            <a:spLocks noChangeArrowheads="1"/>
          </p:cNvSpPr>
          <p:nvPr/>
        </p:nvSpPr>
        <p:spPr bwMode="auto">
          <a:xfrm>
            <a:off x="510098" y="1702140"/>
            <a:ext cx="4305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3000" b="1" u="sng" dirty="0">
                <a:latin typeface="Calibri" pitchFamily="34" charset="0"/>
              </a:rPr>
              <a:t>Etapas de la Inspección:</a:t>
            </a:r>
          </a:p>
        </p:txBody>
      </p:sp>
      <p:sp>
        <p:nvSpPr>
          <p:cNvPr id="37" name="2 CuadroTexto"/>
          <p:cNvSpPr txBox="1">
            <a:spLocks noChangeArrowheads="1"/>
          </p:cNvSpPr>
          <p:nvPr/>
        </p:nvSpPr>
        <p:spPr bwMode="auto">
          <a:xfrm>
            <a:off x="374254" y="2482850"/>
            <a:ext cx="83058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s-MX" altLang="es-MX" sz="2600" b="1" dirty="0">
                <a:latin typeface="Calibri" pitchFamily="34" charset="0"/>
              </a:rPr>
              <a:t>Revisión física: </a:t>
            </a:r>
            <a:r>
              <a:rPr lang="es-MX" altLang="es-MX" sz="2400" dirty="0">
                <a:latin typeface="Calibri" pitchFamily="34" charset="0"/>
              </a:rPr>
              <a:t>Verificar tipo de actividad tomando en consideración procesos, productos y servicios que se realicen dentro de las instalaciones sujeta a inspección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26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MX" altLang="es-MX" sz="2600" b="1" dirty="0">
                <a:latin typeface="Calibri" pitchFamily="34" charset="0"/>
              </a:rPr>
              <a:t>Revisión documental: </a:t>
            </a:r>
            <a:r>
              <a:rPr lang="es-MX" altLang="es-MX" sz="2600" dirty="0">
                <a:latin typeface="Calibri" pitchFamily="34" charset="0"/>
              </a:rPr>
              <a:t>desahogo del objeto contenido en la orden de inspección</a:t>
            </a:r>
            <a:endParaRPr lang="es-MX" altLang="es-MX" sz="2600" b="1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s-MX" altLang="es-MX" sz="2600" b="1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MX" altLang="es-MX" sz="2600" b="1" dirty="0">
                <a:latin typeface="Calibri" pitchFamily="34" charset="0"/>
              </a:rPr>
              <a:t>Levantamiento del acta de inspección: </a:t>
            </a:r>
            <a:r>
              <a:rPr lang="es-MX" altLang="es-MX" sz="2600" dirty="0">
                <a:latin typeface="Calibri" pitchFamily="34" charset="0"/>
              </a:rPr>
              <a:t>Circunstanciar  hechos</a:t>
            </a:r>
            <a:endParaRPr lang="es-MX" altLang="es-MX" sz="2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1 CuadroTexto"/>
          <p:cNvSpPr txBox="1">
            <a:spLocks noChangeArrowheads="1"/>
          </p:cNvSpPr>
          <p:nvPr/>
        </p:nvSpPr>
        <p:spPr bwMode="auto">
          <a:xfrm>
            <a:off x="1907704" y="3263900"/>
            <a:ext cx="586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5400" b="1" dirty="0">
                <a:latin typeface="Calibri" pitchFamily="34" charset="0"/>
              </a:rPr>
              <a:t>REVISIÓN FÍSICA</a:t>
            </a:r>
          </a:p>
        </p:txBody>
      </p:sp>
    </p:spTree>
    <p:extLst>
      <p:ext uri="{BB962C8B-B14F-4D97-AF65-F5344CB8AC3E}">
        <p14:creationId xmlns:p14="http://schemas.microsoft.com/office/powerpoint/2010/main" val="16354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1 Rectángulo"/>
          <p:cNvSpPr>
            <a:spLocks noChangeArrowheads="1"/>
          </p:cNvSpPr>
          <p:nvPr/>
        </p:nvSpPr>
        <p:spPr bwMode="auto">
          <a:xfrm>
            <a:off x="569913" y="1256506"/>
            <a:ext cx="591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800" b="1" u="sng" dirty="0">
                <a:latin typeface="Calibri" pitchFamily="34" charset="0"/>
              </a:rPr>
              <a:t>La Revisión física consiste en verificar: </a:t>
            </a:r>
            <a:endParaRPr lang="es-MX" altLang="es-MX" sz="2800" u="sng" dirty="0"/>
          </a:p>
        </p:txBody>
      </p:sp>
      <p:sp>
        <p:nvSpPr>
          <p:cNvPr id="37" name="36 CuadroTexto"/>
          <p:cNvSpPr txBox="1"/>
          <p:nvPr/>
        </p:nvSpPr>
        <p:spPr>
          <a:xfrm>
            <a:off x="161925" y="1631950"/>
            <a:ext cx="8858250" cy="514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s-MX" sz="2400" dirty="0">
                <a:latin typeface="Calibri" pitchFamily="34" charset="0"/>
              </a:rPr>
              <a:t> </a:t>
            </a:r>
            <a:r>
              <a:rPr lang="es-MX" sz="2400" b="1" dirty="0">
                <a:latin typeface="Calibri" pitchFamily="34" charset="0"/>
              </a:rPr>
              <a:t>  La</a:t>
            </a:r>
            <a:r>
              <a:rPr lang="es-MX" sz="2400" dirty="0">
                <a:latin typeface="Calibri" pitchFamily="34" charset="0"/>
              </a:rPr>
              <a:t> </a:t>
            </a:r>
            <a:r>
              <a:rPr lang="es-MX" sz="2400" b="1" dirty="0">
                <a:latin typeface="Calibri" pitchFamily="34" charset="0"/>
              </a:rPr>
              <a:t>Generación de Residuos Peligrosos: </a:t>
            </a:r>
            <a:r>
              <a:rPr lang="es-MX" sz="2400" dirty="0">
                <a:latin typeface="Calibri" pitchFamily="34" charset="0"/>
              </a:rPr>
              <a:t>considerando  </a:t>
            </a:r>
            <a:r>
              <a:rPr lang="es-MX" sz="2400" b="1" u="sng" dirty="0">
                <a:latin typeface="Calibri" pitchFamily="34" charset="0"/>
              </a:rPr>
              <a:t>cantidad</a:t>
            </a:r>
            <a:r>
              <a:rPr lang="es-MX" sz="2400" dirty="0">
                <a:latin typeface="Calibri" pitchFamily="34" charset="0"/>
              </a:rPr>
              <a:t> y   </a:t>
            </a:r>
          </a:p>
          <a:p>
            <a:pPr>
              <a:defRPr/>
            </a:pPr>
            <a:r>
              <a:rPr lang="es-MX" sz="2400" dirty="0">
                <a:latin typeface="Calibri" pitchFamily="34" charset="0"/>
              </a:rPr>
              <a:t>        sus características</a:t>
            </a:r>
            <a:r>
              <a:rPr lang="es-MX" sz="2400" b="1" dirty="0">
                <a:latin typeface="Calibri" pitchFamily="34" charset="0"/>
              </a:rPr>
              <a:t>  </a:t>
            </a:r>
            <a:r>
              <a:rPr lang="es-MX" sz="2400" dirty="0">
                <a:latin typeface="Calibri" pitchFamily="34" charset="0"/>
              </a:rPr>
              <a:t>de</a:t>
            </a:r>
            <a:r>
              <a:rPr lang="es-MX" sz="2400" b="1" dirty="0">
                <a:latin typeface="Calibri" pitchFamily="34" charset="0"/>
              </a:rPr>
              <a:t> </a:t>
            </a:r>
            <a:r>
              <a:rPr lang="es-MX" sz="2400" b="1" u="sng" dirty="0">
                <a:latin typeface="Calibri" pitchFamily="34" charset="0"/>
              </a:rPr>
              <a:t>peligrosidad</a:t>
            </a:r>
            <a:r>
              <a:rPr lang="es-MX" sz="2400" b="1" dirty="0">
                <a:latin typeface="Calibri" pitchFamily="34" charset="0"/>
              </a:rPr>
              <a:t> </a:t>
            </a:r>
            <a:r>
              <a:rPr lang="es-MX" sz="2400" dirty="0">
                <a:latin typeface="Calibri" pitchFamily="34" charset="0"/>
              </a:rPr>
              <a:t>Corrosivo, Reactivo, Explosivo,   </a:t>
            </a:r>
          </a:p>
          <a:p>
            <a:pPr>
              <a:defRPr/>
            </a:pPr>
            <a:r>
              <a:rPr lang="es-MX" sz="2400" dirty="0">
                <a:latin typeface="Calibri" pitchFamily="34" charset="0"/>
              </a:rPr>
              <a:t>        Tóxico, Inflamable y Biológico infeccioso que les confiera </a:t>
            </a:r>
          </a:p>
          <a:p>
            <a:pPr>
              <a:defRPr/>
            </a:pPr>
            <a:r>
              <a:rPr lang="es-MX" sz="2400" dirty="0">
                <a:latin typeface="Calibri" pitchFamily="34" charset="0"/>
              </a:rPr>
              <a:t>         peligrosidad    </a:t>
            </a:r>
          </a:p>
          <a:p>
            <a:pPr>
              <a:defRPr/>
            </a:pPr>
            <a:endParaRPr lang="es-MX" sz="1600" dirty="0"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MX" sz="2400" dirty="0">
                <a:latin typeface="Calibri" pitchFamily="34" charset="0"/>
              </a:rPr>
              <a:t>  </a:t>
            </a:r>
            <a:r>
              <a:rPr lang="es-MX" sz="2400" b="1" dirty="0">
                <a:latin typeface="Calibri" pitchFamily="34" charset="0"/>
              </a:rPr>
              <a:t> El Drenaje: </a:t>
            </a:r>
            <a:r>
              <a:rPr lang="es-MX" sz="2400" dirty="0">
                <a:latin typeface="Calibri" pitchFamily="34" charset="0"/>
              </a:rPr>
              <a:t>que no se realicen descargas de aguas residuales       </a:t>
            </a:r>
          </a:p>
          <a:p>
            <a:pPr algn="just">
              <a:defRPr/>
            </a:pPr>
            <a:r>
              <a:rPr lang="es-MX" sz="2400" dirty="0">
                <a:latin typeface="Calibri" pitchFamily="34" charset="0"/>
              </a:rPr>
              <a:t>        mezcladas con residuos o materiales peligrosos al drenaje </a:t>
            </a:r>
          </a:p>
          <a:p>
            <a:pPr algn="just">
              <a:defRPr/>
            </a:pPr>
            <a:r>
              <a:rPr lang="es-MX" sz="2400" dirty="0">
                <a:latin typeface="Calibri" pitchFamily="34" charset="0"/>
              </a:rPr>
              <a:t>        municipal sin previo tratamiento</a:t>
            </a:r>
          </a:p>
          <a:p>
            <a:pPr>
              <a:defRPr/>
            </a:pPr>
            <a:endParaRPr lang="es-MX" sz="16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MX" sz="2400" dirty="0">
                <a:latin typeface="Calibri" pitchFamily="34" charset="0"/>
              </a:rPr>
              <a:t>   El Área de </a:t>
            </a:r>
            <a:r>
              <a:rPr lang="es-MX" sz="2400" b="1" dirty="0">
                <a:latin typeface="Calibri" pitchFamily="34" charset="0"/>
              </a:rPr>
              <a:t>Almacén temporal </a:t>
            </a:r>
            <a:r>
              <a:rPr lang="es-MX" sz="2400" dirty="0">
                <a:latin typeface="Calibri" pitchFamily="34" charset="0"/>
              </a:rPr>
              <a:t>de residuos peligrosos  </a:t>
            </a:r>
          </a:p>
          <a:p>
            <a:pPr>
              <a:defRPr/>
            </a:pPr>
            <a:endParaRPr lang="es-MX" sz="16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MX" sz="2400" dirty="0">
                <a:latin typeface="Calibri" pitchFamily="34" charset="0"/>
              </a:rPr>
              <a:t>   El </a:t>
            </a:r>
            <a:r>
              <a:rPr lang="es-MX" sz="2400" b="1" dirty="0">
                <a:latin typeface="Calibri" pitchFamily="34" charset="0"/>
              </a:rPr>
              <a:t>Identificados, clasificados, etiquetados o marcados y </a:t>
            </a:r>
          </a:p>
          <a:p>
            <a:pPr>
              <a:defRPr/>
            </a:pPr>
            <a:r>
              <a:rPr lang="es-MX" sz="2400" b="1" dirty="0">
                <a:latin typeface="Calibri" pitchFamily="34" charset="0"/>
              </a:rPr>
              <a:t>        envasados de Residuos Peligrosos</a:t>
            </a:r>
          </a:p>
          <a:p>
            <a:pPr>
              <a:defRPr/>
            </a:pPr>
            <a:endParaRPr lang="es-MX" sz="16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MX" sz="2400" dirty="0">
                <a:latin typeface="Calibri" pitchFamily="34" charset="0"/>
              </a:rPr>
              <a:t>   Las Posibles </a:t>
            </a:r>
            <a:r>
              <a:rPr lang="es-MX" sz="2400" b="1" dirty="0">
                <a:latin typeface="Calibri" pitchFamily="34" charset="0"/>
              </a:rPr>
              <a:t>áreas contaminadas </a:t>
            </a:r>
            <a:r>
              <a:rPr lang="es-MX" sz="2400" dirty="0">
                <a:latin typeface="Calibri" pitchFamily="34" charset="0"/>
              </a:rPr>
              <a:t>(suelo natural) </a:t>
            </a:r>
          </a:p>
        </p:txBody>
      </p:sp>
      <p:sp>
        <p:nvSpPr>
          <p:cNvPr id="38" name="37 Botón de acción: Final">
            <a:hlinkClick r:id="rId5" action="ppaction://hlinksldjump" highlightClick="1"/>
          </p:cNvPr>
          <p:cNvSpPr/>
          <p:nvPr/>
        </p:nvSpPr>
        <p:spPr>
          <a:xfrm>
            <a:off x="2911475" y="2811463"/>
            <a:ext cx="1104900" cy="3397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9" name="38 Botón de acción: Final">
            <a:hlinkClick r:id="rId6" action="ppaction://hlinksldjump" highlightClick="1"/>
          </p:cNvPr>
          <p:cNvSpPr/>
          <p:nvPr/>
        </p:nvSpPr>
        <p:spPr>
          <a:xfrm>
            <a:off x="5075238" y="4225925"/>
            <a:ext cx="942975" cy="35401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0" name="39 Botón de acción: Final">
            <a:hlinkClick r:id="rId7" action="ppaction://hlinksldjump" highlightClick="1"/>
          </p:cNvPr>
          <p:cNvSpPr/>
          <p:nvPr/>
        </p:nvSpPr>
        <p:spPr>
          <a:xfrm>
            <a:off x="7519988" y="4802188"/>
            <a:ext cx="1000125" cy="3460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1" name="40 Botón de acción: Final">
            <a:hlinkClick r:id="rId8" action="ppaction://hlinksldjump" highlightClick="1"/>
          </p:cNvPr>
          <p:cNvSpPr/>
          <p:nvPr/>
        </p:nvSpPr>
        <p:spPr>
          <a:xfrm>
            <a:off x="5238750" y="5762625"/>
            <a:ext cx="995363" cy="3619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2" name="41 Botón de acción: Final">
            <a:hlinkClick r:id="rId9" action="ppaction://hlinksldjump" highlightClick="1"/>
          </p:cNvPr>
          <p:cNvSpPr/>
          <p:nvPr/>
        </p:nvSpPr>
        <p:spPr>
          <a:xfrm>
            <a:off x="6962775" y="6315075"/>
            <a:ext cx="1252538" cy="4000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60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7" name="4 CuadroTexto"/>
          <p:cNvSpPr txBox="1">
            <a:spLocks noChangeArrowheads="1"/>
          </p:cNvSpPr>
          <p:nvPr/>
        </p:nvSpPr>
        <p:spPr bwMode="auto">
          <a:xfrm>
            <a:off x="343694" y="1642269"/>
            <a:ext cx="8382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200" b="1" dirty="0">
                <a:latin typeface="Calibri" pitchFamily="34" charset="0"/>
              </a:rPr>
              <a:t>Artículo 42 de la LGPGIR.- </a:t>
            </a:r>
            <a:r>
              <a:rPr lang="es-MX" altLang="es-MX" sz="2200" dirty="0">
                <a:latin typeface="Calibri" pitchFamily="34" charset="0"/>
              </a:rPr>
              <a:t>Atendiendo a las categorías establecidas en la Ley,</a:t>
            </a:r>
            <a:r>
              <a:rPr lang="es-MX" altLang="es-MX" sz="2200" b="1" dirty="0">
                <a:latin typeface="Calibri" pitchFamily="34" charset="0"/>
              </a:rPr>
              <a:t> </a:t>
            </a:r>
            <a:r>
              <a:rPr lang="es-MX" altLang="es-MX" sz="2200" dirty="0">
                <a:latin typeface="Calibri" pitchFamily="34" charset="0"/>
              </a:rPr>
              <a:t>los generadores de residuos peligrosos son: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 dirty="0"/>
          </a:p>
        </p:txBody>
      </p:sp>
      <p:sp>
        <p:nvSpPr>
          <p:cNvPr id="38" name="35 CuadroTexto"/>
          <p:cNvSpPr txBox="1">
            <a:spLocks noChangeArrowheads="1"/>
          </p:cNvSpPr>
          <p:nvPr/>
        </p:nvSpPr>
        <p:spPr bwMode="auto">
          <a:xfrm>
            <a:off x="271849" y="2690019"/>
            <a:ext cx="86391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>
                <a:latin typeface="Calibri" pitchFamily="34" charset="0"/>
              </a:rPr>
              <a:t>I</a:t>
            </a:r>
            <a:r>
              <a:rPr lang="es-MX" altLang="es-MX" sz="2000" dirty="0">
                <a:latin typeface="Calibri" pitchFamily="34" charset="0"/>
              </a:rPr>
              <a:t>. </a:t>
            </a:r>
            <a:r>
              <a:rPr lang="es-MX" altLang="es-MX" sz="2000" b="1" dirty="0">
                <a:latin typeface="Calibri" pitchFamily="34" charset="0"/>
              </a:rPr>
              <a:t>Gran generador: </a:t>
            </a:r>
            <a:r>
              <a:rPr lang="es-MX" altLang="es-MX" sz="2000" dirty="0">
                <a:latin typeface="Calibri" pitchFamily="34" charset="0"/>
              </a:rPr>
              <a:t>el que realiza una actividad que genere una cantidad igual o superior a </a:t>
            </a:r>
            <a:r>
              <a:rPr lang="es-MX" altLang="es-MX" sz="2000" b="1" u="sng" dirty="0">
                <a:latin typeface="Calibri" pitchFamily="34" charset="0"/>
              </a:rPr>
              <a:t>diez toneladas </a:t>
            </a:r>
            <a:r>
              <a:rPr lang="es-MX" altLang="es-MX" sz="2000" dirty="0">
                <a:latin typeface="Calibri" pitchFamily="34" charset="0"/>
              </a:rPr>
              <a:t>en peso bruto total de residuos peligrosos al año o su equivalente en otra unidad de medida;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000" dirty="0">
                <a:latin typeface="Calibri" pitchFamily="34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000" dirty="0">
                <a:latin typeface="Calibri" pitchFamily="34" charset="0"/>
              </a:rPr>
              <a:t>II. </a:t>
            </a:r>
            <a:r>
              <a:rPr lang="es-MX" altLang="es-MX" sz="2000" b="1" dirty="0">
                <a:latin typeface="Calibri" pitchFamily="34" charset="0"/>
              </a:rPr>
              <a:t>Pequeño generador: </a:t>
            </a:r>
            <a:r>
              <a:rPr lang="es-MX" altLang="es-MX" sz="2000" dirty="0">
                <a:latin typeface="Calibri" pitchFamily="34" charset="0"/>
              </a:rPr>
              <a:t>el que realice una actividad que genere una cantidad mayor a </a:t>
            </a:r>
            <a:r>
              <a:rPr lang="es-MX" altLang="es-MX" sz="2000" b="1" u="sng" dirty="0">
                <a:latin typeface="Calibri" pitchFamily="34" charset="0"/>
              </a:rPr>
              <a:t>cuatrocientos kilogramos y menor a diez toneladas </a:t>
            </a:r>
            <a:r>
              <a:rPr lang="es-MX" altLang="es-MX" sz="2000" dirty="0">
                <a:latin typeface="Calibri" pitchFamily="34" charset="0"/>
              </a:rPr>
              <a:t>en peso bruto total de residuos peligrosos al año o su equivalente en otra unidad de medida, 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000" dirty="0">
                <a:latin typeface="Calibri" pitchFamily="34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000" dirty="0">
                <a:latin typeface="Calibri" pitchFamily="34" charset="0"/>
              </a:rPr>
              <a:t>III</a:t>
            </a:r>
            <a:r>
              <a:rPr lang="es-MX" altLang="es-MX" sz="2000" b="1" dirty="0">
                <a:latin typeface="Calibri" pitchFamily="34" charset="0"/>
              </a:rPr>
              <a:t>.  Micro generador:</a:t>
            </a:r>
            <a:r>
              <a:rPr lang="es-MX" altLang="es-MX" sz="2000" dirty="0">
                <a:latin typeface="Calibri" pitchFamily="34" charset="0"/>
              </a:rPr>
              <a:t> el establecimiento industrial, comercial o de servicios que genere una cantidad de </a:t>
            </a:r>
            <a:r>
              <a:rPr lang="es-MX" altLang="es-MX" sz="2000" b="1" u="sng" dirty="0">
                <a:latin typeface="Calibri" pitchFamily="34" charset="0"/>
              </a:rPr>
              <a:t>hasta cuatrocientos kilogramos </a:t>
            </a:r>
            <a:r>
              <a:rPr lang="es-MX" altLang="es-MX" sz="2000" dirty="0">
                <a:latin typeface="Calibri" pitchFamily="34" charset="0"/>
              </a:rPr>
              <a:t>de residuos peligrosos al año o su equivalente en otra unidad de medida.</a:t>
            </a:r>
            <a:endParaRPr lang="es-MX" altLang="es-MX" sz="2000" dirty="0"/>
          </a:p>
        </p:txBody>
      </p:sp>
      <p:sp>
        <p:nvSpPr>
          <p:cNvPr id="39" name="38 Botón de acción: Comienzo">
            <a:hlinkClick r:id="rId5" action="ppaction://hlinksldjump" highlightClick="1"/>
          </p:cNvPr>
          <p:cNvSpPr/>
          <p:nvPr/>
        </p:nvSpPr>
        <p:spPr>
          <a:xfrm>
            <a:off x="7515225" y="6229350"/>
            <a:ext cx="933450" cy="3905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65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2 CuadroTexto"/>
          <p:cNvSpPr txBox="1">
            <a:spLocks noChangeArrowheads="1"/>
          </p:cNvSpPr>
          <p:nvPr/>
        </p:nvSpPr>
        <p:spPr bwMode="auto">
          <a:xfrm>
            <a:off x="428625" y="1758156"/>
            <a:ext cx="833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400" dirty="0"/>
              <a:t>Descargas de aguas residuales: artículo 121 de la LGEEPA</a:t>
            </a:r>
          </a:p>
        </p:txBody>
      </p:sp>
      <p:grpSp>
        <p:nvGrpSpPr>
          <p:cNvPr id="62" name="1 Grupo"/>
          <p:cNvGrpSpPr>
            <a:grpSpLocks/>
          </p:cNvGrpSpPr>
          <p:nvPr/>
        </p:nvGrpSpPr>
        <p:grpSpPr bwMode="auto">
          <a:xfrm>
            <a:off x="706438" y="2846388"/>
            <a:ext cx="7591425" cy="2743200"/>
            <a:chOff x="773112" y="2497931"/>
            <a:chExt cx="7591425" cy="2742407"/>
          </a:xfrm>
        </p:grpSpPr>
        <p:pic>
          <p:nvPicPr>
            <p:cNvPr id="63" name="Picture 8" descr="DSC029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962" y="2497931"/>
              <a:ext cx="3457575" cy="2742407"/>
            </a:xfrm>
            <a:prstGeom prst="rect">
              <a:avLst/>
            </a:prstGeom>
            <a:noFill/>
            <a:ln w="63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9" descr="DSC0296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112" y="2503488"/>
              <a:ext cx="3457575" cy="2736850"/>
            </a:xfrm>
            <a:prstGeom prst="rect">
              <a:avLst/>
            </a:prstGeom>
            <a:noFill/>
            <a:ln w="63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64 Botón de acción: Comienzo">
            <a:hlinkClick r:id="rId7" action="ppaction://hlinksldjump" highlightClick="1"/>
          </p:cNvPr>
          <p:cNvSpPr/>
          <p:nvPr/>
        </p:nvSpPr>
        <p:spPr>
          <a:xfrm>
            <a:off x="7515225" y="6229350"/>
            <a:ext cx="933450" cy="3905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05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Group 33"/>
          <p:cNvGrpSpPr>
            <a:grpSpLocks/>
          </p:cNvGrpSpPr>
          <p:nvPr/>
        </p:nvGrpSpPr>
        <p:grpSpPr bwMode="auto">
          <a:xfrm>
            <a:off x="246063" y="1419225"/>
            <a:ext cx="8045450" cy="4822825"/>
            <a:chOff x="29" y="845"/>
            <a:chExt cx="5329" cy="3038"/>
          </a:xfrm>
        </p:grpSpPr>
        <p:pic>
          <p:nvPicPr>
            <p:cNvPr id="37" name="Picture 34" descr="IMG_00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" y="890"/>
              <a:ext cx="2495" cy="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 35"/>
            <p:cNvGrpSpPr>
              <a:grpSpLocks/>
            </p:cNvGrpSpPr>
            <p:nvPr/>
          </p:nvGrpSpPr>
          <p:grpSpPr bwMode="auto">
            <a:xfrm>
              <a:off x="68" y="845"/>
              <a:ext cx="2819" cy="3021"/>
              <a:chOff x="113" y="1117"/>
              <a:chExt cx="2683" cy="2514"/>
            </a:xfrm>
          </p:grpSpPr>
          <p:pic>
            <p:nvPicPr>
              <p:cNvPr id="48" name="Picture 36" descr="IMG_002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" y="1140"/>
                <a:ext cx="2676" cy="2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3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1117"/>
                <a:ext cx="589" cy="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29" y="2221"/>
              <a:ext cx="156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s-ES" altLang="es-MX" sz="1000" b="1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EQUIPO CONTRA INCENDIO</a:t>
              </a:r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930" y="1729"/>
              <a:ext cx="14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800100" indent="-609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MX" sz="1000" b="1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SEÑALAMIENTOS ALUSIVOS A LA PELIGROSIDAD</a:t>
              </a: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2959" y="2442"/>
              <a:ext cx="10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s-ES" altLang="es-MX" sz="1000" b="1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FOSA DE RETENCION</a:t>
              </a: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3062" y="3520"/>
              <a:ext cx="1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s-ES" altLang="es-MX" sz="1000" b="1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MURO DE CONTENCION</a:t>
              </a:r>
            </a:p>
          </p:txBody>
        </p:sp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4105" y="1752"/>
              <a:ext cx="10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s-ES" altLang="es-MX" sz="1000" b="1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CANALETAS</a:t>
              </a: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838" y="890"/>
              <a:ext cx="54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s-ES" altLang="es-MX" sz="1100" b="1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TECHADO</a:t>
              </a: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68" y="2795"/>
              <a:ext cx="72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s-ES" altLang="es-MX" sz="1000" b="1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PAREDES DE MATERIAL NO INFLAMABLE</a:t>
              </a:r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4014" y="3022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s-ES" altLang="es-MX" sz="1000" b="1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SIN CONEXIÓN AL DRENAJE</a:t>
              </a:r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4332" y="2369"/>
              <a:ext cx="72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MX" sz="1100" b="1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PISO LISO</a:t>
              </a:r>
            </a:p>
          </p:txBody>
        </p:sp>
      </p:grpSp>
      <p:sp>
        <p:nvSpPr>
          <p:cNvPr id="50" name="2 Rectángulo"/>
          <p:cNvSpPr>
            <a:spLocks noChangeArrowheads="1"/>
          </p:cNvSpPr>
          <p:nvPr/>
        </p:nvSpPr>
        <p:spPr bwMode="auto">
          <a:xfrm>
            <a:off x="315913" y="6242051"/>
            <a:ext cx="697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 dirty="0">
                <a:latin typeface="Calibri" pitchFamily="34" charset="0"/>
              </a:rPr>
              <a:t>ÁREAS DE ALMACENAMIENTO DE RESIDUOS PELIGROSOS PARA  PEQUEÑOS Y GRANDES GENERADORES.       </a:t>
            </a:r>
            <a:r>
              <a:rPr lang="es-MX" altLang="es-MX" sz="1400" u="sng" dirty="0">
                <a:latin typeface="Calibri" pitchFamily="34" charset="0"/>
              </a:rPr>
              <a:t>ART. 46 FRACCION V Y 82  DEL REGLAMENTO LGPGIR</a:t>
            </a:r>
            <a:r>
              <a:rPr lang="es-ES_tradnl" altLang="es-MX" sz="1400" b="1" u="sng" dirty="0">
                <a:latin typeface="Calibri" pitchFamily="34" charset="0"/>
              </a:rPr>
              <a:t> </a:t>
            </a:r>
            <a:endParaRPr lang="es-MX" altLang="es-MX" sz="1400" u="sng" dirty="0">
              <a:latin typeface="Calibri" pitchFamily="34" charset="0"/>
            </a:endParaRPr>
          </a:p>
        </p:txBody>
      </p:sp>
      <p:sp>
        <p:nvSpPr>
          <p:cNvPr id="51" name="50 Botón de acción: Final">
            <a:hlinkClick r:id="rId9" action="ppaction://hlinksldjump" highlightClick="1"/>
          </p:cNvPr>
          <p:cNvSpPr/>
          <p:nvPr/>
        </p:nvSpPr>
        <p:spPr>
          <a:xfrm>
            <a:off x="7839075" y="6386513"/>
            <a:ext cx="1066800" cy="38576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0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8 CuadroTexto"/>
          <p:cNvSpPr txBox="1">
            <a:spLocks noChangeArrowheads="1"/>
          </p:cNvSpPr>
          <p:nvPr/>
        </p:nvSpPr>
        <p:spPr bwMode="auto">
          <a:xfrm>
            <a:off x="342900" y="1371600"/>
            <a:ext cx="216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600" dirty="0"/>
              <a:t>CONTINUACIÓN:</a:t>
            </a:r>
          </a:p>
        </p:txBody>
      </p:sp>
      <p:pic>
        <p:nvPicPr>
          <p:cNvPr id="37" name="Picture 32" descr="F:\DSC006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795463"/>
            <a:ext cx="63468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 CuadroTexto"/>
          <p:cNvSpPr txBox="1">
            <a:spLocks noChangeArrowheads="1"/>
          </p:cNvSpPr>
          <p:nvPr/>
        </p:nvSpPr>
        <p:spPr bwMode="auto">
          <a:xfrm>
            <a:off x="5238750" y="2759075"/>
            <a:ext cx="201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200" b="1" dirty="0">
                <a:latin typeface="Calibri" pitchFamily="34" charset="0"/>
              </a:rPr>
              <a:t>VENTILACION NATURAL</a:t>
            </a:r>
          </a:p>
        </p:txBody>
      </p:sp>
      <p:sp>
        <p:nvSpPr>
          <p:cNvPr id="39" name="4 Rectángulo"/>
          <p:cNvSpPr>
            <a:spLocks noChangeArrowheads="1"/>
          </p:cNvSpPr>
          <p:nvPr/>
        </p:nvSpPr>
        <p:spPr bwMode="auto">
          <a:xfrm>
            <a:off x="3552825" y="4414838"/>
            <a:ext cx="333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MX" sz="1200" b="1" dirty="0">
                <a:latin typeface="Calibri" pitchFamily="34" charset="0"/>
                <a:cs typeface="Times New Roman" pitchFamily="18" charset="0"/>
              </a:rPr>
              <a:t>ALEJADOS DE AREA DE OFICINA Y SERVICIOS</a:t>
            </a:r>
          </a:p>
        </p:txBody>
      </p:sp>
      <p:sp>
        <p:nvSpPr>
          <p:cNvPr id="40" name="5 CuadroTexto"/>
          <p:cNvSpPr txBox="1">
            <a:spLocks noChangeArrowheads="1"/>
          </p:cNvSpPr>
          <p:nvPr/>
        </p:nvSpPr>
        <p:spPr bwMode="auto">
          <a:xfrm>
            <a:off x="1152525" y="5197475"/>
            <a:ext cx="2941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200" b="1" dirty="0">
                <a:latin typeface="Calibri" pitchFamily="34" charset="0"/>
              </a:rPr>
              <a:t>CONTAR CON PASILLOS QUE PERMITAN EL TRÁNSITO DE EQUIPOS MECÁNICOS, ELÉCTRICOS O MANUALES</a:t>
            </a:r>
          </a:p>
        </p:txBody>
      </p:sp>
      <p:sp>
        <p:nvSpPr>
          <p:cNvPr id="41" name="40 Botón de acción: Final">
            <a:hlinkClick r:id="rId7" action="ppaction://hlinksldjump" highlightClick="1"/>
          </p:cNvPr>
          <p:cNvSpPr/>
          <p:nvPr/>
        </p:nvSpPr>
        <p:spPr>
          <a:xfrm>
            <a:off x="7924800" y="6324600"/>
            <a:ext cx="895350" cy="3143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40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1 CuadroTexto"/>
          <p:cNvSpPr txBox="1">
            <a:spLocks noChangeArrowheads="1"/>
          </p:cNvSpPr>
          <p:nvPr/>
        </p:nvSpPr>
        <p:spPr bwMode="auto">
          <a:xfrm>
            <a:off x="200025" y="1603375"/>
            <a:ext cx="52768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Calibri" pitchFamily="34" charset="0"/>
              </a:rPr>
              <a:t>Artículo</a:t>
            </a:r>
            <a:r>
              <a:rPr lang="es-MX" altLang="es-MX" sz="1800" dirty="0">
                <a:latin typeface="Calibri" pitchFamily="34" charset="0"/>
              </a:rPr>
              <a:t> </a:t>
            </a:r>
            <a:r>
              <a:rPr lang="es-MX" altLang="es-MX" sz="1800" b="1" dirty="0">
                <a:latin typeface="Calibri" pitchFamily="34" charset="0"/>
              </a:rPr>
              <a:t>83 de la LGPGIR.- </a:t>
            </a:r>
            <a:r>
              <a:rPr lang="es-MX" altLang="es-MX" sz="1800" dirty="0">
                <a:latin typeface="Calibri" pitchFamily="34" charset="0"/>
              </a:rPr>
              <a:t>El almacenamiento de residuos peligrosos por parte de </a:t>
            </a:r>
            <a:r>
              <a:rPr lang="es-MX" altLang="es-MX" sz="1800" b="1" u="sng" dirty="0">
                <a:latin typeface="Calibri" pitchFamily="34" charset="0"/>
              </a:rPr>
              <a:t>micro generadores</a:t>
            </a:r>
            <a:r>
              <a:rPr lang="es-MX" altLang="es-MX" sz="1800" dirty="0">
                <a:latin typeface="Calibri" pitchFamily="34" charset="0"/>
              </a:rPr>
              <a:t> se realizara de acuerdo con lo siguiente: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>
                <a:latin typeface="Calibri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Calibri" pitchFamily="34" charset="0"/>
              </a:rPr>
              <a:t>I.	</a:t>
            </a:r>
            <a:r>
              <a:rPr lang="es-MX" altLang="es-MX" sz="1800" dirty="0">
                <a:latin typeface="Calibri" pitchFamily="34" charset="0"/>
              </a:rPr>
              <a:t>En recipientes identificados considerando las características de peligrosidad de los residuos, así como su incompatibilidad, previniendo fugas, derrames, emisiones, explosiones e incendios;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>
                <a:latin typeface="Calibri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Calibri" pitchFamily="34" charset="0"/>
              </a:rPr>
              <a:t>II.	</a:t>
            </a:r>
            <a:r>
              <a:rPr lang="es-MX" altLang="es-MX" sz="1800" dirty="0">
                <a:latin typeface="Calibri" pitchFamily="34" charset="0"/>
              </a:rPr>
              <a:t>En lugares que eviten la transferencia de contaminantes al ambiente y garantice la seguridad de las personas de tal manera que se prevengan fugas o derrames que puedan contaminar el suelo, 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>
                <a:latin typeface="Calibri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Calibri" pitchFamily="34" charset="0"/>
              </a:rPr>
              <a:t>III.	</a:t>
            </a:r>
            <a:r>
              <a:rPr lang="es-MX" altLang="es-MX" sz="1800" dirty="0">
                <a:latin typeface="Calibri" pitchFamily="34" charset="0"/>
              </a:rPr>
              <a:t>Se sujetará a lo previsto en las normas oficiales mexicanas que establezcan previsiones específicas para la micro generación de residuos peligrosos.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 dirty="0"/>
          </a:p>
        </p:txBody>
      </p:sp>
      <p:pic>
        <p:nvPicPr>
          <p:cNvPr id="37" name="Picture 2" descr="F:\DSC011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603375"/>
            <a:ext cx="31718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Botón de acción: Comienzo">
            <a:hlinkClick r:id="rId6" action="ppaction://hlinksldjump" highlightClick="1"/>
          </p:cNvPr>
          <p:cNvSpPr/>
          <p:nvPr/>
        </p:nvSpPr>
        <p:spPr>
          <a:xfrm>
            <a:off x="7629525" y="6353175"/>
            <a:ext cx="1152525" cy="4000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68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1 CuadroTexto"/>
          <p:cNvSpPr txBox="1">
            <a:spLocks noChangeArrowheads="1"/>
          </p:cNvSpPr>
          <p:nvPr/>
        </p:nvSpPr>
        <p:spPr bwMode="auto">
          <a:xfrm>
            <a:off x="64520" y="1440315"/>
            <a:ext cx="403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>
                <a:latin typeface="Calibri" pitchFamily="34" charset="0"/>
              </a:rPr>
              <a:t>ARTICULO 46 FRACCIONES I, II, III y IV DEL RLGPGIR:        </a:t>
            </a:r>
            <a:r>
              <a:rPr lang="es-MX" altLang="es-MX" sz="1800" b="1" dirty="0">
                <a:latin typeface="Calibri" pitchFamily="34" charset="0"/>
              </a:rPr>
              <a:t>IDENTIFICAR,   CLASIFICAR, SEPARAR  Y   ENVASAR </a:t>
            </a:r>
          </a:p>
        </p:txBody>
      </p:sp>
      <p:sp>
        <p:nvSpPr>
          <p:cNvPr id="37" name="2 CuadroTexto"/>
          <p:cNvSpPr txBox="1">
            <a:spLocks noChangeArrowheads="1"/>
          </p:cNvSpPr>
          <p:nvPr/>
        </p:nvSpPr>
        <p:spPr bwMode="auto">
          <a:xfrm>
            <a:off x="5200650" y="1450975"/>
            <a:ext cx="249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Calibri" pitchFamily="34" charset="0"/>
              </a:rPr>
              <a:t>MARCAR O ETIQUETAR </a:t>
            </a:r>
          </a:p>
        </p:txBody>
      </p:sp>
      <p:pic>
        <p:nvPicPr>
          <p:cNvPr id="38" name="Picture 31" descr="F:\DSC006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81237"/>
            <a:ext cx="39909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2" descr="F:\TRINIDAD 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2230437"/>
            <a:ext cx="435451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9 Botón de acción: Final">
            <a:hlinkClick r:id="rId7" action="ppaction://hlinksldjump" highlightClick="1"/>
          </p:cNvPr>
          <p:cNvSpPr/>
          <p:nvPr/>
        </p:nvSpPr>
        <p:spPr>
          <a:xfrm>
            <a:off x="8048625" y="6334125"/>
            <a:ext cx="790575" cy="2762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1" name="5 CuadroTexto"/>
          <p:cNvSpPr txBox="1">
            <a:spLocks noChangeArrowheads="1"/>
          </p:cNvSpPr>
          <p:nvPr/>
        </p:nvSpPr>
        <p:spPr bwMode="auto">
          <a:xfrm>
            <a:off x="1162050" y="6334125"/>
            <a:ext cx="478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 dirty="0"/>
              <a:t>PEQUEÑOS Y GRANDES GENERADORES</a:t>
            </a:r>
          </a:p>
        </p:txBody>
      </p:sp>
    </p:spTree>
    <p:extLst>
      <p:ext uri="{BB962C8B-B14F-4D97-AF65-F5344CB8AC3E}">
        <p14:creationId xmlns:p14="http://schemas.microsoft.com/office/powerpoint/2010/main" val="9884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1 Rectángulo"/>
          <p:cNvSpPr>
            <a:spLocks noChangeArrowheads="1"/>
          </p:cNvSpPr>
          <p:nvPr/>
        </p:nvSpPr>
        <p:spPr bwMode="auto">
          <a:xfrm>
            <a:off x="199799" y="1567089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00CC"/>
              </a:buClr>
              <a:buFontTx/>
              <a:buNone/>
            </a:pPr>
            <a:r>
              <a:rPr lang="es-MX" altLang="es-MX" sz="2400" dirty="0">
                <a:latin typeface="Calibri" pitchFamily="34" charset="0"/>
              </a:rPr>
              <a:t>Evitar la mezcla de residuos peligrosos con otros materiales o residuos para no contaminarlos y no provocar reacciones, que puedan poner en riesgo la salud, el ambiente o los recursos naturales</a:t>
            </a:r>
            <a:endParaRPr lang="es-ES" altLang="es-MX" sz="2400" dirty="0">
              <a:latin typeface="Calibri" pitchFamily="34" charset="0"/>
            </a:endParaRPr>
          </a:p>
        </p:txBody>
      </p:sp>
      <p:pic>
        <p:nvPicPr>
          <p:cNvPr id="37" name="Picture 6" descr="DSC024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9" y="3263900"/>
            <a:ext cx="352742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TALLERES  MECANICOS 0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22" y="3263900"/>
            <a:ext cx="3313112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38 Botón de acción: Comienzo">
            <a:hlinkClick r:id="rId7" action="ppaction://hlinksldjump" highlightClick="1"/>
          </p:cNvPr>
          <p:cNvSpPr/>
          <p:nvPr/>
        </p:nvSpPr>
        <p:spPr>
          <a:xfrm>
            <a:off x="7896225" y="6229350"/>
            <a:ext cx="904875" cy="3619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89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419475" y="1898650"/>
            <a:ext cx="54737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20000"/>
              </a:spcBef>
              <a:buClr>
                <a:srgbClr val="00FF99"/>
              </a:buClr>
              <a:buSzPct val="110000"/>
              <a:buFont typeface="Wingdings" pitchFamily="2" charset="2"/>
              <a:buChar char="ü"/>
              <a:defRPr/>
            </a:pPr>
            <a:endParaRPr lang="es-ES_tradnl" altLang="es-MX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DotumChe" pitchFamily="49" charset="-127"/>
              <a:cs typeface="Tahoma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ü"/>
              <a:defRPr/>
            </a:pPr>
            <a:r>
              <a:rPr lang="es-ES_tradnl" altLang="es-MX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DotumChe" pitchFamily="49" charset="-127"/>
                <a:cs typeface="Tahoma" pitchFamily="34" charset="0"/>
              </a:rPr>
              <a:t>Constitución Política de los Estados Unidos Mexicanos</a:t>
            </a:r>
          </a:p>
          <a:p>
            <a:pPr algn="just" eaLnBrk="0" hangingPunct="0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ü"/>
              <a:defRPr/>
            </a:pPr>
            <a:endParaRPr lang="es-ES_tradnl" altLang="es-MX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DotumChe" pitchFamily="49" charset="-127"/>
              <a:cs typeface="Tahoma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ü"/>
              <a:defRPr/>
            </a:pPr>
            <a:r>
              <a:rPr lang="es-ES_tradnl" altLang="es-MX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DotumChe" pitchFamily="49" charset="-127"/>
                <a:cs typeface="Tahoma" pitchFamily="34" charset="0"/>
              </a:rPr>
              <a:t>Ley General del Equilibrio Ecológico y la Protección al Ambiente (LGEEPA)	</a:t>
            </a:r>
          </a:p>
          <a:p>
            <a:pPr algn="just" eaLnBrk="0" hangingPunct="0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ü"/>
              <a:defRPr/>
            </a:pPr>
            <a:endParaRPr lang="es-ES_tradnl" altLang="es-MX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DotumChe" pitchFamily="49" charset="-127"/>
              <a:cs typeface="Tahoma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ü"/>
              <a:defRPr/>
            </a:pPr>
            <a:r>
              <a:rPr lang="es-ES_tradnl" altLang="es-MX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DotumChe" pitchFamily="49" charset="-127"/>
                <a:cs typeface="Tahoma" pitchFamily="34" charset="0"/>
              </a:rPr>
              <a:t>Ley General para la Prevención y Gestión Integral de los Residuos (LGPGIR)</a:t>
            </a:r>
          </a:p>
          <a:p>
            <a:pPr algn="just" eaLnBrk="0" hangingPunct="0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ü"/>
              <a:defRPr/>
            </a:pPr>
            <a:r>
              <a:rPr lang="es-ES_tradnl" altLang="es-MX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DotumChe" pitchFamily="49" charset="-127"/>
                <a:cs typeface="Tahoma" pitchFamily="34" charset="0"/>
              </a:rPr>
              <a:t>Reglamento de la LGPGIR</a:t>
            </a:r>
          </a:p>
          <a:p>
            <a:pPr algn="just" eaLnBrk="0" hangingPunct="0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ü"/>
              <a:defRPr/>
            </a:pPr>
            <a:endParaRPr lang="es-ES_tradnl" altLang="es-MX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DotumChe" pitchFamily="49" charset="-127"/>
              <a:cs typeface="Tahoma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ü"/>
              <a:defRPr/>
            </a:pPr>
            <a:r>
              <a:rPr lang="es-ES_tradnl" altLang="es-MX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DotumChe" pitchFamily="49" charset="-127"/>
                <a:cs typeface="Tahoma" pitchFamily="34" charset="0"/>
              </a:rPr>
              <a:t>Normas Oficial Mexicana-052-SEMARNAT-2005</a:t>
            </a:r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>
          <a:xfrm>
            <a:off x="12356" y="1504950"/>
            <a:ext cx="9144000" cy="7874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MX" sz="2600" b="1" kern="0" dirty="0" smtClean="0">
                <a:solidFill>
                  <a:schemeClr val="tx1"/>
                </a:solidFill>
                <a:latin typeface="Tahoma" pitchFamily="34" charset="0"/>
                <a:ea typeface="DotumChe" pitchFamily="49" charset="-127"/>
                <a:cs typeface="Tahoma" pitchFamily="34" charset="0"/>
              </a:rPr>
              <a:t>Marco Regulatorio en materia de residuos peligrosos</a:t>
            </a:r>
          </a:p>
        </p:txBody>
      </p:sp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684213" y="2420938"/>
            <a:ext cx="2087562" cy="4032250"/>
            <a:chOff x="528" y="1056"/>
            <a:chExt cx="1616" cy="2608"/>
          </a:xfrm>
        </p:grpSpPr>
        <p:grpSp>
          <p:nvGrpSpPr>
            <p:cNvPr id="40" name="Group 6"/>
            <p:cNvGrpSpPr>
              <a:grpSpLocks/>
            </p:cNvGrpSpPr>
            <p:nvPr/>
          </p:nvGrpSpPr>
          <p:grpSpPr bwMode="auto">
            <a:xfrm>
              <a:off x="528" y="1056"/>
              <a:ext cx="1616" cy="1264"/>
              <a:chOff x="720" y="1536"/>
              <a:chExt cx="1616" cy="1264"/>
            </a:xfrm>
          </p:grpSpPr>
          <p:pic>
            <p:nvPicPr>
              <p:cNvPr id="44" name="Picture 7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1536"/>
                <a:ext cx="1616" cy="1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Rectangle 8"/>
              <p:cNvSpPr>
                <a:spLocks noChangeArrowheads="1"/>
              </p:cNvSpPr>
              <p:nvPr/>
            </p:nvSpPr>
            <p:spPr bwMode="auto">
              <a:xfrm>
                <a:off x="778" y="1565"/>
                <a:ext cx="1484" cy="1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9pPr>
              </a:lstStyle>
              <a:p>
                <a:pPr eaLnBrk="1" hangingPunct="1"/>
                <a:endParaRPr lang="es-MX" altLang="es-MX"/>
              </a:p>
            </p:txBody>
          </p:sp>
        </p:grpSp>
        <p:grpSp>
          <p:nvGrpSpPr>
            <p:cNvPr id="41" name="Group 9"/>
            <p:cNvGrpSpPr>
              <a:grpSpLocks/>
            </p:cNvGrpSpPr>
            <p:nvPr/>
          </p:nvGrpSpPr>
          <p:grpSpPr bwMode="auto">
            <a:xfrm>
              <a:off x="672" y="2400"/>
              <a:ext cx="1419" cy="1264"/>
              <a:chOff x="960" y="2784"/>
              <a:chExt cx="1419" cy="1264"/>
            </a:xfrm>
          </p:grpSpPr>
          <p:pic>
            <p:nvPicPr>
              <p:cNvPr id="42" name="Picture 10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2784"/>
                <a:ext cx="1419" cy="1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1018" y="2813"/>
                <a:ext cx="1287" cy="1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Dotum" pitchFamily="34" charset="-127"/>
                  </a:defRPr>
                </a:lvl9pPr>
              </a:lstStyle>
              <a:p>
                <a:pPr eaLnBrk="1" hangingPunct="1"/>
                <a:endParaRPr lang="es-MX" alt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29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pic>
        <p:nvPicPr>
          <p:cNvPr id="36" name="Picture 31" descr="F:\Foto01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4638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2" descr="F:\Foto00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248285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1 CuadroTexto"/>
          <p:cNvSpPr txBox="1">
            <a:spLocks noChangeArrowheads="1"/>
          </p:cNvSpPr>
          <p:nvPr/>
        </p:nvSpPr>
        <p:spPr bwMode="auto">
          <a:xfrm>
            <a:off x="977900" y="1758156"/>
            <a:ext cx="532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400" dirty="0">
                <a:latin typeface="Calibri" pitchFamily="34" charset="0"/>
              </a:rPr>
              <a:t>MAL MANEJO DE RESIDUOS PELIGROSOS</a:t>
            </a:r>
          </a:p>
        </p:txBody>
      </p:sp>
      <p:sp>
        <p:nvSpPr>
          <p:cNvPr id="39" name="38 Botón de acción: Final">
            <a:hlinkClick r:id="rId7" action="ppaction://hlinksldjump" highlightClick="1"/>
          </p:cNvPr>
          <p:cNvSpPr/>
          <p:nvPr/>
        </p:nvSpPr>
        <p:spPr>
          <a:xfrm>
            <a:off x="7010400" y="6076950"/>
            <a:ext cx="1133475" cy="4286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74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1 CuadroTexto"/>
          <p:cNvSpPr txBox="1">
            <a:spLocks noChangeArrowheads="1"/>
          </p:cNvSpPr>
          <p:nvPr/>
        </p:nvSpPr>
        <p:spPr bwMode="auto">
          <a:xfrm>
            <a:off x="866775" y="3457575"/>
            <a:ext cx="7677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5400" dirty="0">
                <a:latin typeface="Calibri" pitchFamily="34" charset="0"/>
              </a:rPr>
              <a:t>REVISIÓN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17622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30 Rectángulo"/>
          <p:cNvSpPr>
            <a:spLocks noChangeArrowheads="1"/>
          </p:cNvSpPr>
          <p:nvPr/>
        </p:nvSpPr>
        <p:spPr bwMode="auto">
          <a:xfrm>
            <a:off x="434975" y="1640681"/>
            <a:ext cx="8050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400" b="1" u="sng" dirty="0">
                <a:latin typeface="Calibri" pitchFamily="34" charset="0"/>
              </a:rPr>
              <a:t>CONSISTE EN SOLICITAR:</a:t>
            </a:r>
            <a:r>
              <a:rPr lang="es-MX" altLang="es-MX" sz="2400" b="1" dirty="0">
                <a:latin typeface="Calibri" pitchFamily="34" charset="0"/>
              </a:rPr>
              <a:t>  A </a:t>
            </a:r>
            <a:r>
              <a:rPr lang="es-MX" altLang="es-MX" sz="2400" b="1" dirty="0">
                <a:solidFill>
                  <a:srgbClr val="000000"/>
                </a:solidFill>
                <a:latin typeface="Calibri" pitchFamily="34" charset="0"/>
              </a:rPr>
              <a:t>todos los generadores de residuos peligrosos</a:t>
            </a:r>
            <a:endParaRPr lang="es-MX" altLang="es-MX" sz="2400" u="sng" dirty="0">
              <a:latin typeface="Calibri" pitchFamily="34" charset="0"/>
            </a:endParaRPr>
          </a:p>
        </p:txBody>
      </p:sp>
      <p:sp>
        <p:nvSpPr>
          <p:cNvPr id="37" name="1 Rectángulo"/>
          <p:cNvSpPr>
            <a:spLocks noChangeArrowheads="1"/>
          </p:cNvSpPr>
          <p:nvPr/>
        </p:nvSpPr>
        <p:spPr bwMode="auto">
          <a:xfrm>
            <a:off x="290513" y="2368550"/>
            <a:ext cx="8339137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5000"/>
              </a:lnSpc>
              <a:buClr>
                <a:srgbClr val="0000CC"/>
              </a:buClr>
              <a:defRPr/>
            </a:pPr>
            <a:endParaRPr lang="es-MX" b="1" dirty="0"/>
          </a:p>
          <a:p>
            <a:pPr marL="342900" indent="-342900" algn="just">
              <a:lnSpc>
                <a:spcPct val="95000"/>
              </a:lnSpc>
              <a:buClr>
                <a:srgbClr val="0000CC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</a:rPr>
              <a:t>Registro como empresa generadora de residuos peligrosos</a:t>
            </a:r>
          </a:p>
          <a:p>
            <a:pPr algn="just">
              <a:lnSpc>
                <a:spcPct val="95000"/>
              </a:lnSpc>
              <a:buClr>
                <a:srgbClr val="0000CC"/>
              </a:buClr>
              <a:defRPr/>
            </a:pPr>
            <a:endParaRPr lang="es-MX" sz="2400" b="1" dirty="0">
              <a:latin typeface="Calibri" pitchFamily="34" charset="0"/>
            </a:endParaRPr>
          </a:p>
          <a:p>
            <a:pPr algn="just">
              <a:lnSpc>
                <a:spcPct val="95000"/>
              </a:lnSpc>
              <a:buClr>
                <a:srgbClr val="0000CC"/>
              </a:buClr>
              <a:defRPr/>
            </a:pPr>
            <a:r>
              <a:rPr lang="es-MX" sz="2400" b="1" dirty="0">
                <a:latin typeface="Calibri" pitchFamily="34" charset="0"/>
              </a:rPr>
              <a:t>* Declaración ante la Secretaría de Medio Ambiente y Recursos Naturales en la cual auto determine la categoría estima debe quedar registrado</a:t>
            </a:r>
            <a:endParaRPr lang="es-ES_tradnl" sz="2400" b="1" dirty="0">
              <a:latin typeface="Calibri" pitchFamily="34" charset="0"/>
            </a:endParaRPr>
          </a:p>
          <a:p>
            <a:pPr algn="just">
              <a:lnSpc>
                <a:spcPct val="95000"/>
              </a:lnSpc>
              <a:buClr>
                <a:srgbClr val="0000CC"/>
              </a:buClr>
              <a:defRPr/>
            </a:pPr>
            <a:endParaRPr lang="es-MX" sz="2400" b="1" dirty="0">
              <a:latin typeface="Calibri" pitchFamily="34" charset="0"/>
            </a:endParaRPr>
          </a:p>
          <a:p>
            <a:pPr algn="just">
              <a:lnSpc>
                <a:spcPct val="95000"/>
              </a:lnSpc>
              <a:buClr>
                <a:srgbClr val="0000CC"/>
              </a:buClr>
              <a:defRPr/>
            </a:pPr>
            <a:endParaRPr lang="es-MX" sz="2400" b="1" dirty="0">
              <a:latin typeface="Calibri" pitchFamily="34" charset="0"/>
            </a:endParaRPr>
          </a:p>
          <a:p>
            <a:pPr marL="342900" indent="-342900" algn="just">
              <a:lnSpc>
                <a:spcPct val="95000"/>
              </a:lnSpc>
              <a:buClr>
                <a:srgbClr val="0000CC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</a:rPr>
              <a:t>Manifiestos de entrega, transporte y recepción</a:t>
            </a:r>
          </a:p>
          <a:p>
            <a:pPr algn="just">
              <a:lnSpc>
                <a:spcPct val="95000"/>
              </a:lnSpc>
              <a:buClr>
                <a:srgbClr val="0000CC"/>
              </a:buClr>
              <a:defRPr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170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490663"/>
            <a:ext cx="4697412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070350"/>
            <a:ext cx="443706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34" y="1822450"/>
            <a:ext cx="3411538" cy="4248150"/>
          </a:xfrm>
          <a:prstGeom prst="rect">
            <a:avLst/>
          </a:prstGeom>
          <a:noFill/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8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872456"/>
            <a:ext cx="3635375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72" y="1922461"/>
            <a:ext cx="34480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6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808163"/>
            <a:ext cx="7029450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0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776"/>
            <a:ext cx="406876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412776"/>
            <a:ext cx="433705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0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Rectangle 6"/>
          <p:cNvSpPr txBox="1">
            <a:spLocks noChangeArrowheads="1"/>
          </p:cNvSpPr>
          <p:nvPr/>
        </p:nvSpPr>
        <p:spPr>
          <a:xfrm>
            <a:off x="463961" y="1579677"/>
            <a:ext cx="7570788" cy="2016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1800" b="1" kern="0" dirty="0" smtClean="0"/>
              <a:t>OTRAS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79388" y="2133600"/>
            <a:ext cx="8707437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_tradnl" sz="2200" b="1" dirty="0" smtClean="0">
                <a:latin typeface="Calibri" pitchFamily="34" charset="0"/>
              </a:rPr>
              <a:t>Gran Generador:</a:t>
            </a:r>
          </a:p>
          <a:p>
            <a:pPr marL="0" indent="0" algn="just" eaLnBrk="1" hangingPunct="1">
              <a:buClr>
                <a:srgbClr val="0000CC"/>
              </a:buClr>
              <a:defRPr/>
            </a:pPr>
            <a:r>
              <a:rPr lang="es-ES_tradnl" sz="2200" dirty="0" smtClean="0">
                <a:latin typeface="Calibri" pitchFamily="34" charset="0"/>
              </a:rPr>
              <a:t>Contar con un Seguro Ambiental </a:t>
            </a:r>
            <a:r>
              <a:rPr lang="es-ES_tradnl" sz="2200" b="1" dirty="0" smtClean="0">
                <a:latin typeface="Calibri" pitchFamily="34" charset="0"/>
              </a:rPr>
              <a:t>(ART. 46 LGPGIR).</a:t>
            </a:r>
          </a:p>
          <a:p>
            <a:pPr algn="just" eaLnBrk="1" hangingPunct="1">
              <a:defRPr/>
            </a:pPr>
            <a:endParaRPr lang="es-ES_tradnl" sz="2200" dirty="0" smtClean="0"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es-ES_tradnl" sz="2200" b="1" dirty="0" smtClean="0">
                <a:latin typeface="Calibri" pitchFamily="34" charset="0"/>
              </a:rPr>
              <a:t>Pequeño Generador:</a:t>
            </a:r>
            <a:r>
              <a:rPr lang="es-ES_tradnl" sz="2200" dirty="0" smtClean="0">
                <a:latin typeface="Calibri" pitchFamily="34" charset="0"/>
              </a:rPr>
              <a:t> </a:t>
            </a:r>
          </a:p>
          <a:p>
            <a:pPr marL="0" indent="0" algn="just" eaLnBrk="1" hangingPunct="1">
              <a:buClr>
                <a:srgbClr val="0000CC"/>
              </a:buClr>
              <a:defRPr/>
            </a:pPr>
            <a:r>
              <a:rPr lang="es-ES_tradnl" sz="2200" dirty="0" smtClean="0">
                <a:latin typeface="Calibri" pitchFamily="34" charset="0"/>
              </a:rPr>
              <a:t>Sujetar sus residuos a planes de manejo (cuando sea el caso) y cumplir con los demás requisitos que establezcan el reglamento </a:t>
            </a:r>
            <a:r>
              <a:rPr lang="es-ES_tradnl" sz="2200" b="1" dirty="0" smtClean="0">
                <a:latin typeface="Calibri" pitchFamily="34" charset="0"/>
              </a:rPr>
              <a:t>(ART. 47 LGPGIR).</a:t>
            </a:r>
          </a:p>
          <a:p>
            <a:pPr algn="just" eaLnBrk="1" hangingPunct="1">
              <a:buClr>
                <a:srgbClr val="0000CC"/>
              </a:buClr>
              <a:buFont typeface="Wingdings" pitchFamily="2" charset="2"/>
              <a:buNone/>
              <a:defRPr/>
            </a:pPr>
            <a:endParaRPr lang="es-ES_tradnl" sz="2200" b="1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s-ES_tradnl" sz="2200" b="1" dirty="0" smtClean="0">
                <a:latin typeface="Calibri" pitchFamily="34" charset="0"/>
              </a:rPr>
              <a:t>Micro generadores:</a:t>
            </a:r>
          </a:p>
          <a:p>
            <a:pPr marL="0" indent="0" algn="just" eaLnBrk="1" hangingPunct="1">
              <a:buClr>
                <a:srgbClr val="0000CC"/>
              </a:buClr>
              <a:defRPr/>
            </a:pPr>
            <a:r>
              <a:rPr lang="es-ES_tradnl" sz="2200" dirty="0" smtClean="0">
                <a:latin typeface="Calibri" pitchFamily="34" charset="0"/>
              </a:rPr>
              <a:t> Llevar sus residuos a centros de acopio autorizados o enviarlos en         transportes autorizados </a:t>
            </a:r>
            <a:r>
              <a:rPr lang="es-ES_tradnl" sz="2200" b="1" dirty="0" smtClean="0">
                <a:latin typeface="Calibri" pitchFamily="34" charset="0"/>
              </a:rPr>
              <a:t>(ART. 48 LGPGIR).</a:t>
            </a:r>
          </a:p>
          <a:p>
            <a:pPr algn="just" eaLnBrk="1" hangingPunct="1">
              <a:buClr>
                <a:srgbClr val="0000CC"/>
              </a:buClr>
              <a:buFont typeface="Wingdings" pitchFamily="2" charset="2"/>
              <a:buChar char="ü"/>
              <a:defRPr/>
            </a:pPr>
            <a:endParaRPr lang="es-ES" sz="2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1697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Rectangle 8"/>
          <p:cNvSpPr txBox="1">
            <a:spLocks noChangeArrowheads="1"/>
          </p:cNvSpPr>
          <p:nvPr/>
        </p:nvSpPr>
        <p:spPr>
          <a:xfrm>
            <a:off x="458788" y="1600994"/>
            <a:ext cx="8229600" cy="776287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MX" sz="2400" b="1" kern="0" dirty="0" smtClean="0">
                <a:latin typeface="Calibri" pitchFamily="34" charset="0"/>
              </a:rPr>
              <a:t>EN MATERIA DE RESIDUOS PELIGROSOS, ESTA PROHIBIDO</a:t>
            </a:r>
            <a:endParaRPr lang="es-ES" sz="2400" b="1" kern="0" dirty="0" smtClean="0">
              <a:latin typeface="Calibri" pitchFamily="34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503238" y="2093913"/>
            <a:ext cx="8137525" cy="4492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just">
              <a:lnSpc>
                <a:spcPct val="80000"/>
              </a:lnSpc>
              <a:buFontTx/>
              <a:buNone/>
              <a:defRPr/>
            </a:pPr>
            <a:endParaRPr lang="es-MX" sz="2000" kern="0" dirty="0" smtClean="0"/>
          </a:p>
          <a:p>
            <a:pPr algn="just">
              <a:lnSpc>
                <a:spcPct val="80000"/>
              </a:lnSpc>
              <a:buClr>
                <a:srgbClr val="0000CC"/>
              </a:buClr>
              <a:defRPr/>
            </a:pPr>
            <a:r>
              <a:rPr lang="es-MX" sz="2200" kern="0" dirty="0" smtClean="0">
                <a:latin typeface="Calibri" pitchFamily="34" charset="0"/>
              </a:rPr>
              <a:t>Confinamiento de residuos líquidos o semisólidos sin previo tratamiento.</a:t>
            </a:r>
          </a:p>
          <a:p>
            <a:pPr marL="609600" indent="-609600" algn="just">
              <a:lnSpc>
                <a:spcPct val="80000"/>
              </a:lnSpc>
              <a:buFontTx/>
              <a:buNone/>
              <a:defRPr/>
            </a:pPr>
            <a:endParaRPr lang="es-MX" sz="2200" kern="0" dirty="0" smtClean="0">
              <a:latin typeface="Calibri" pitchFamily="34" charset="0"/>
            </a:endParaRPr>
          </a:p>
          <a:p>
            <a:pPr algn="just">
              <a:lnSpc>
                <a:spcPct val="80000"/>
              </a:lnSpc>
              <a:buClr>
                <a:srgbClr val="0000CC"/>
              </a:buClr>
              <a:defRPr/>
            </a:pPr>
            <a:r>
              <a:rPr lang="es-MX" sz="2200" kern="0" dirty="0" smtClean="0">
                <a:latin typeface="Calibri" pitchFamily="34" charset="0"/>
              </a:rPr>
              <a:t>Almacenamiento por mas de seis meses </a:t>
            </a:r>
            <a:r>
              <a:rPr lang="es-MX" sz="2200" b="1" kern="0" dirty="0" smtClean="0">
                <a:latin typeface="Calibri" pitchFamily="34" charset="0"/>
              </a:rPr>
              <a:t>(generadores).</a:t>
            </a:r>
          </a:p>
          <a:p>
            <a:pPr marL="609600" indent="-609600" algn="just">
              <a:lnSpc>
                <a:spcPct val="80000"/>
              </a:lnSpc>
              <a:buFontTx/>
              <a:buNone/>
              <a:defRPr/>
            </a:pPr>
            <a:endParaRPr lang="es-MX" sz="2200" kern="0" dirty="0" smtClean="0">
              <a:latin typeface="Calibri" pitchFamily="34" charset="0"/>
            </a:endParaRPr>
          </a:p>
          <a:p>
            <a:pPr algn="just">
              <a:lnSpc>
                <a:spcPct val="80000"/>
              </a:lnSpc>
              <a:buClr>
                <a:srgbClr val="0000CC"/>
              </a:buClr>
              <a:defRPr/>
            </a:pPr>
            <a:r>
              <a:rPr lang="es-MX" sz="2200" kern="0" dirty="0" smtClean="0">
                <a:latin typeface="Calibri" pitchFamily="34" charset="0"/>
              </a:rPr>
              <a:t>Confinamiento en el mismo lugar de R.P. incompatibles o que rebasen la capacidad instalada.</a:t>
            </a:r>
          </a:p>
          <a:p>
            <a:pPr marL="609600" indent="-609600" algn="just">
              <a:lnSpc>
                <a:spcPct val="80000"/>
              </a:lnSpc>
              <a:buFontTx/>
              <a:buNone/>
              <a:defRPr/>
            </a:pPr>
            <a:endParaRPr lang="es-MX" sz="2200" kern="0" dirty="0" smtClean="0">
              <a:latin typeface="Calibri" pitchFamily="34" charset="0"/>
            </a:endParaRPr>
          </a:p>
          <a:p>
            <a:pPr algn="just">
              <a:lnSpc>
                <a:spcPct val="80000"/>
              </a:lnSpc>
              <a:buClr>
                <a:srgbClr val="0000CC"/>
              </a:buClr>
              <a:defRPr/>
            </a:pPr>
            <a:r>
              <a:rPr lang="es-MX" sz="2200" kern="0" dirty="0" smtClean="0">
                <a:latin typeface="Calibri" pitchFamily="34" charset="0"/>
              </a:rPr>
              <a:t>Uso de R.P. tratados o sin tratar, para recubrimiento de suelos.</a:t>
            </a:r>
          </a:p>
          <a:p>
            <a:pPr marL="609600" indent="-609600" algn="just">
              <a:lnSpc>
                <a:spcPct val="80000"/>
              </a:lnSpc>
              <a:buFontTx/>
              <a:buNone/>
              <a:defRPr/>
            </a:pPr>
            <a:endParaRPr lang="es-MX" sz="2200" kern="0" dirty="0" smtClean="0">
              <a:latin typeface="Calibri" pitchFamily="34" charset="0"/>
            </a:endParaRPr>
          </a:p>
          <a:p>
            <a:pPr algn="just">
              <a:lnSpc>
                <a:spcPct val="80000"/>
              </a:lnSpc>
              <a:buClr>
                <a:srgbClr val="0000CC"/>
              </a:buClr>
              <a:defRPr/>
            </a:pPr>
            <a:r>
              <a:rPr lang="es-MX" sz="2200" kern="0" dirty="0" smtClean="0">
                <a:latin typeface="Calibri" pitchFamily="34" charset="0"/>
              </a:rPr>
              <a:t>Dilución de R.P. en cualquier medio.</a:t>
            </a:r>
          </a:p>
          <a:p>
            <a:pPr marL="609600" indent="-609600" algn="just">
              <a:lnSpc>
                <a:spcPct val="80000"/>
              </a:lnSpc>
              <a:buFontTx/>
              <a:buNone/>
              <a:defRPr/>
            </a:pPr>
            <a:endParaRPr lang="es-MX" sz="2000" kern="0" dirty="0" smtClean="0"/>
          </a:p>
          <a:p>
            <a:pPr marL="609600" indent="-609600" algn="r">
              <a:lnSpc>
                <a:spcPct val="80000"/>
              </a:lnSpc>
              <a:buFontTx/>
              <a:buNone/>
              <a:defRPr/>
            </a:pPr>
            <a:r>
              <a:rPr lang="es-MX" sz="2000" b="1" kern="0" dirty="0" smtClean="0">
                <a:latin typeface="Calibri" pitchFamily="34" charset="0"/>
              </a:rPr>
              <a:t>(ART. 67 LGPGIR)</a:t>
            </a:r>
          </a:p>
          <a:p>
            <a:pPr marL="609600" indent="-609600" algn="just">
              <a:lnSpc>
                <a:spcPct val="80000"/>
              </a:lnSpc>
              <a:buFontTx/>
              <a:buNone/>
              <a:defRPr/>
            </a:pPr>
            <a:endParaRPr lang="es-MX" sz="2000" kern="0" dirty="0" smtClean="0"/>
          </a:p>
          <a:p>
            <a:pPr marL="609600" indent="-609600" algn="just">
              <a:lnSpc>
                <a:spcPct val="80000"/>
              </a:lnSpc>
              <a:defRPr/>
            </a:pPr>
            <a:endParaRPr lang="es-ES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2557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809625" y="1729582"/>
            <a:ext cx="6913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MX" sz="2800" dirty="0"/>
              <a:t>ACTA DE INSPECCION</a:t>
            </a:r>
            <a:endParaRPr lang="es-ES" altLang="es-MX" sz="2800" dirty="0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39750" y="2527300"/>
            <a:ext cx="806450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s-MX" altLang="es-MX" sz="2000" b="1" dirty="0"/>
              <a:t>AL FINAL DE LA REVISIÓN DOCUMENTAL Y FÍSICA: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s-MX" altLang="es-MX" sz="1800" b="1" dirty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es-MX" altLang="es-MX" sz="1800" dirty="0"/>
              <a:t>Se realiza el levantamiento de acta de inspección, en la que se harán constar en forma circunstanciada los hechos y omisiones que se hubiesen presentado durante la diligencia</a:t>
            </a:r>
            <a:r>
              <a:rPr lang="es-ES" altLang="es-MX" sz="18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s-ES" altLang="es-MX" sz="1800" dirty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es-MX" altLang="es-MX" sz="1800" dirty="0"/>
              <a:t>Concluida la inspección, se dará oportunidad a la persona con la que se entendió la diligencia para que en el mismo acto formule observaciones en relación con los hechos y omisiones asentados en el acta respectiva, y para que ofrezca las pruebas que considere convenientes, o haga uso de ese derecho en el término de cinco días siguientes a la fecha en que la diligencia se hubiere practicado</a:t>
            </a:r>
            <a:r>
              <a:rPr lang="es-ES" altLang="es-MX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0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Rectangle 1026"/>
          <p:cNvSpPr txBox="1">
            <a:spLocks noChangeArrowheads="1"/>
          </p:cNvSpPr>
          <p:nvPr/>
        </p:nvSpPr>
        <p:spPr>
          <a:xfrm>
            <a:off x="703514" y="1417638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MX" altLang="es-MX" sz="3200" kern="0" dirty="0" smtClean="0"/>
              <a:t>¿QUE SON LOS RESIDUOS PELIGROSOS?</a:t>
            </a:r>
            <a:endParaRPr lang="es-ES" altLang="es-MX" sz="3200" kern="0" dirty="0" smtClean="0"/>
          </a:p>
        </p:txBody>
      </p:sp>
      <p:sp>
        <p:nvSpPr>
          <p:cNvPr id="37" name="Rectangle 1027"/>
          <p:cNvSpPr txBox="1">
            <a:spLocks noChangeArrowheads="1"/>
          </p:cNvSpPr>
          <p:nvPr/>
        </p:nvSpPr>
        <p:spPr>
          <a:xfrm>
            <a:off x="539552" y="2601913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s-ES" altLang="es-MX" sz="2000" b="1" kern="0" dirty="0" smtClean="0">
                <a:latin typeface="Arial" charset="0"/>
              </a:rPr>
              <a:t>Se define como material peligroso:</a:t>
            </a:r>
            <a:endParaRPr lang="es-ES" altLang="es-MX" sz="2000" kern="0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MX" kern="0" dirty="0" smtClean="0"/>
              <a:t>Todos Aquellos Residuos En Cualquier Estado Físico, Que Por Sus Características Corrosivas, Reactivas, Explosivas, Tóxicas, Inflamables O Biológico - Infecciosas, Representen Un Peligro Para El Equilibrio Ecológico O El Ambiente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s-ES" altLang="es-MX" kern="0" dirty="0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s-ES" altLang="es-MX" sz="2200" kern="0" dirty="0" smtClean="0">
                <a:latin typeface="Arial" charset="0"/>
              </a:rPr>
              <a:t>.</a:t>
            </a:r>
            <a:endParaRPr lang="es-ES_tradnl" altLang="es-MX" sz="2000" kern="0" dirty="0" smtClean="0"/>
          </a:p>
          <a:p>
            <a:pPr eaLnBrk="1" hangingPunct="1">
              <a:lnSpc>
                <a:spcPct val="90000"/>
              </a:lnSpc>
            </a:pPr>
            <a:endParaRPr lang="es-ES" altLang="es-MX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479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898525" y="2979738"/>
            <a:ext cx="73501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4000" b="1" dirty="0">
                <a:latin typeface="Castellar" pitchFamily="18" charset="0"/>
              </a:rPr>
              <a:t>SEGUIMIENTO DE LA VISITA DE INSPECCION</a:t>
            </a:r>
            <a:endParaRPr lang="es-ES" altLang="es-MX" sz="4000" b="1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57175" y="1639094"/>
            <a:ext cx="8705850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_tradnl" altLang="es-MX" sz="3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2000" dirty="0"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000" dirty="0">
                <a:latin typeface="Arial Narrow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CONCLUIDA LA DILIGENCIA DE INSPECCIÓN, “EL VISITADO” </a:t>
            </a:r>
            <a:r>
              <a:rPr lang="es-MX" altLang="es-MX" sz="2100" dirty="0" smtClean="0">
                <a:latin typeface="Calibri" pitchFamily="34" charset="0"/>
              </a:rPr>
              <a:t>TIENE </a:t>
            </a:r>
            <a:r>
              <a:rPr lang="es-MX" altLang="es-MX" sz="2100" dirty="0">
                <a:latin typeface="Calibri" pitchFamily="34" charset="0"/>
              </a:rPr>
              <a:t>EL TÉRMINO DE 5 DÍAS HÁBILES SIGUIENTES PARA PRESENTAR MANIFESTACIONES Y PRUEBAS EN RELACIÓN CON LA VISITA DE INSPECCIÓN, DE CONFORMIDAD CON EL ARTICULO </a:t>
            </a:r>
            <a:r>
              <a:rPr lang="es-MX" altLang="es-MX" sz="2100" dirty="0" smtClean="0">
                <a:latin typeface="Calibri" pitchFamily="34" charset="0"/>
              </a:rPr>
              <a:t>164, PÁRRAFO SEGUNDO </a:t>
            </a:r>
            <a:r>
              <a:rPr lang="es-MX" altLang="es-MX" sz="2100" dirty="0">
                <a:latin typeface="Calibri" pitchFamily="34" charset="0"/>
              </a:rPr>
              <a:t>DE LA LEY GENERAL DEL EQUILIBRIO ECOLÓGICO Y LA PROTECCIÓN AL AMBIENTE.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TRANSCURRIDO DICHO TÉRMINO, CON O SIN LA COMPARECENCIA DE “EL VISITADO”, LA PROFEPA DETERMINARA SI INICIA O NO PROCEDIMIENTO ADMINISTRATIVO, DERIVADO DE LAS IRREGULARIDADES OBSERVADAS DURANTE LA VISITA DE INSPECCIÓN. </a:t>
            </a:r>
            <a:endParaRPr lang="es-ES" altLang="es-MX" sz="2100" dirty="0">
              <a:latin typeface="Calibri" pitchFamily="34" charset="0"/>
            </a:endParaRP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s-MX" altLang="es-MX" sz="1800" dirty="0"/>
          </a:p>
        </p:txBody>
      </p:sp>
    </p:spTree>
    <p:extLst>
      <p:ext uri="{BB962C8B-B14F-4D97-AF65-F5344CB8AC3E}">
        <p14:creationId xmlns:p14="http://schemas.microsoft.com/office/powerpoint/2010/main" val="27337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12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9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15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5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9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52229" y="1399381"/>
            <a:ext cx="870585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_tradnl" altLang="es-MX" sz="3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00" b="1" dirty="0">
                <a:latin typeface="Calibri" pitchFamily="34" charset="0"/>
              </a:rPr>
              <a:t>PROCEDIMIENTO </a:t>
            </a:r>
            <a:r>
              <a:rPr lang="es-MX" altLang="es-MX" sz="2800" b="1" dirty="0" smtClean="0">
                <a:latin typeface="Calibri" pitchFamily="34" charset="0"/>
              </a:rPr>
              <a:t>ADMINISTRATIVO</a:t>
            </a:r>
            <a:endParaRPr lang="es-MX" altLang="es-MX" sz="20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endParaRPr lang="es-MX" altLang="es-MX" sz="2000" dirty="0" smtClean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r>
              <a:rPr lang="es-MX" altLang="es-MX" sz="2000" dirty="0" smtClean="0">
                <a:latin typeface="Calibri" pitchFamily="34" charset="0"/>
              </a:rPr>
              <a:t>INICIADO </a:t>
            </a:r>
            <a:r>
              <a:rPr lang="es-MX" altLang="es-MX" sz="2000" dirty="0">
                <a:latin typeface="Calibri" pitchFamily="34" charset="0"/>
              </a:rPr>
              <a:t>EL PROCEDIMIENTO ADMINISTRATIVO, LA PROFEPA LE REQUERIRA AL “SUJETO A PROCEDIMIENTO”, LO SIGUIENTE:</a:t>
            </a: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endParaRPr lang="es-MX" altLang="es-MX" sz="20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r>
              <a:rPr lang="es-MX" altLang="es-MX" sz="2000" dirty="0">
                <a:latin typeface="Calibri" pitchFamily="34" charset="0"/>
              </a:rPr>
              <a:t>EL CUMPLIMIENTO DE LAS IRREGULARIDADES DETECTADAS EN LA VISITA DE INSPECCIÓN. ADEMÁS, SE ADICIONARAN, EN SU CASO, LAS MEDIDAS CORRECTIVAS O DE URGENTE APLICACIÓN, QUE </a:t>
            </a:r>
            <a:r>
              <a:rPr lang="es-MX" altLang="es-MX" sz="2000" dirty="0" smtClean="0">
                <a:latin typeface="Calibri" pitchFamily="34" charset="0"/>
              </a:rPr>
              <a:t>PROCEDAN, DE CONFORMIDAD CON EL ARTICULO 104 DE LA LEY GENERAL PARA LA PREVENCIÓN Y GESTIÓN INTEGRAL DE LOS RESIDUOS.</a:t>
            </a:r>
            <a:endParaRPr lang="es-MX" altLang="es-MX" sz="20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endParaRPr lang="es-MX" altLang="es-MX" sz="20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r>
              <a:rPr lang="es-MX" altLang="es-MX" sz="2000" dirty="0">
                <a:latin typeface="Calibri" pitchFamily="34" charset="0"/>
              </a:rPr>
              <a:t>CONCEDIÉNDOLE PARA TAL EFECTO EL TÉRMINO DE 15 DÍAS HÁBILES POSTERIORES A LA NOTIFICACIÓN DEL ACUERDO RESPECTIVO, PARA DAR CUMPLIMENTO A LO ORDENADADO POR LA PROFEPA, DE CONFORMIDAD CON LOS ARTÍCULOS 167 DE LA LEY GENERAL DEL EQUILIBRIO ECOLÓGICO Y LA PROTECCIÓN AL AMBIENTE Y 104 DE LA LEY GENERAL PARA LA PREVENCIÓN Y GESTIÓN INTEGRAL DE LOS RESIDUOS.</a:t>
            </a:r>
            <a:endParaRPr lang="es-MX" altLang="es-MX" sz="2000" dirty="0"/>
          </a:p>
        </p:txBody>
      </p:sp>
    </p:spTree>
    <p:extLst>
      <p:ext uri="{BB962C8B-B14F-4D97-AF65-F5344CB8AC3E}">
        <p14:creationId xmlns:p14="http://schemas.microsoft.com/office/powerpoint/2010/main" val="1955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12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9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15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5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9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57175" y="1453356"/>
            <a:ext cx="8705850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_tradnl" altLang="es-MX" sz="3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ADMITIDAS Y DESAHOGADAS LAS MANIFESTACIONES Y PRUEBAS OFRECIDAS POR EL VISITADO, ESTA AUTORIDAD LE CONCEDERA AL “SUJETO A PROCEDIMIENTO”, EL PLAZO DE 3 DÍAS HÁBILES POSTERIORES A SU NOTIFICACIÓN, PARA LA PRESENTACIÓN DE SUS ALEGATOS POR ESCRITO.</a:t>
            </a: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UNA VEZ RECIBIDOS LOS ALEGATOS O TRANSCURRIDO DICHO TÉRMINO, ESTA AUTORIDAD PROCEDERA A DICTAR LA RESOLUCIÓN ADMINISTRATIVA CORRESPONDIENTE, ESTO CON FUNDAMENTO EN EL ARTICULO 168 DE LA LEY GENERAL DEL EQUILIBRIO ECOLÓGICO Y LA PROTECCIÓN AL AMBIENTE.</a:t>
            </a: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EN LA CUAL SE DETERMINARAN LAS SANCIONES ADMINISTRATIVAS Y, EN SU CASO, SE ADICIONARAN LAS MEDIDAS CORRECTIVAS QUE PARA EL CASO CORRESPONDAN.</a:t>
            </a: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endParaRPr lang="es-ES" altLang="es-MX" sz="2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12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9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15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5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9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181769" y="1430337"/>
            <a:ext cx="870585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_tradnl" altLang="es-MX" sz="300" dirty="0"/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LAS SANCIONES ADMINISTRATIVAS, SON EN RAZÓN DE LAS INFRACCIONES EN LAS QUE INCURRIÓ EL “SUJETO A PROCEDIMIENTO” AL INCUMPLIR LAS DISPOSICIONES JURIDICAS EN MATERIA DE RESIDUOS PELIGROSOS, DICHAS INFRACCIONES SE ENCUENTRAN CONTEMPLADAS EN EL ARTÍCULO 106 DE LA LEY GENERAL PARA LA PREVENCIÓN Y GESTIÓN INTEGRAL DE LOS RESIDUOS.</a:t>
            </a:r>
          </a:p>
          <a:p>
            <a:pPr algn="just" eaLnBrk="1" hangingPunct="1">
              <a:spcBef>
                <a:spcPct val="0"/>
              </a:spcBef>
              <a:buClr>
                <a:srgbClr val="0000CC"/>
              </a:buClr>
              <a:buFontTx/>
              <a:buNone/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LAS SANCIONES SE ENCUENTRAN </a:t>
            </a:r>
            <a:r>
              <a:rPr lang="es-MX" altLang="es-MX" sz="2100" dirty="0" smtClean="0">
                <a:latin typeface="Calibri" pitchFamily="34" charset="0"/>
              </a:rPr>
              <a:t>ESTABLECIDAS </a:t>
            </a:r>
            <a:r>
              <a:rPr lang="es-MX" altLang="es-MX" sz="2100" dirty="0">
                <a:latin typeface="Calibri" pitchFamily="34" charset="0"/>
              </a:rPr>
              <a:t>EN EL ARTÍCULO 112 DE LA LEY GENERAL PARA LA PREVENCIÓN Y GESTIÓN INTEGRAL DE LOS RESIDUOS.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LAS MULTAS POR INFRACCIONES A LA NORMATIVIDAD AMBIENTAL EN MATERIA DE RESIDUOS PELIGROSOS EQUIVALEN DESDE 20 A 50,000 DÍAS DE SALARIO MÍNIMO, VIGENTE EN EL DISTRITO FEDERAL AL MOMENTO DE IMPONER LA SANCIÓN.</a:t>
            </a:r>
            <a:endParaRPr lang="es-ES" altLang="es-MX" sz="2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26952"/>
              </p:ext>
            </p:extLst>
          </p:nvPr>
        </p:nvGraphicFramePr>
        <p:xfrm>
          <a:off x="142081" y="1478756"/>
          <a:ext cx="8785225" cy="518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n" r:id="rId6" imgW="9742857" imgH="3238952" progId="StaticDib">
                  <p:embed/>
                </p:oleObj>
              </mc:Choice>
              <mc:Fallback>
                <p:oleObj name="Imagen" r:id="rId6" imgW="9742857" imgH="3238952" progId="StaticDib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30000"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" y="1478756"/>
                        <a:ext cx="8785225" cy="5183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3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Rectangle 1111"/>
          <p:cNvSpPr>
            <a:spLocks noChangeArrowheads="1"/>
          </p:cNvSpPr>
          <p:nvPr/>
        </p:nvSpPr>
        <p:spPr bwMode="auto">
          <a:xfrm>
            <a:off x="177005" y="1783924"/>
            <a:ext cx="878522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altLang="es-MX" sz="2800" b="1" dirty="0">
                <a:latin typeface="Verdana" pitchFamily="34" charset="0"/>
              </a:rPr>
              <a:t>¿Por qué conviene cumplir con la gestión de los residuos?</a:t>
            </a:r>
          </a:p>
          <a:p>
            <a:pPr algn="just">
              <a:defRPr/>
            </a:pPr>
            <a:endParaRPr lang="es-MX" altLang="es-MX" sz="2800" b="1" dirty="0">
              <a:solidFill>
                <a:srgbClr val="000099"/>
              </a:solidFill>
              <a:latin typeface="Verdana" pitchFamily="34" charset="0"/>
            </a:endParaRPr>
          </a:p>
          <a:p>
            <a:pPr lvl="1" algn="just">
              <a:defRPr/>
            </a:pPr>
            <a:r>
              <a:rPr lang="es-MX" altLang="es-MX" sz="2800" dirty="0" smtClean="0">
                <a:latin typeface="Verdana" pitchFamily="34" charset="0"/>
              </a:rPr>
              <a:t> Les </a:t>
            </a:r>
            <a:r>
              <a:rPr lang="es-MX" altLang="es-MX" sz="2800" dirty="0">
                <a:latin typeface="Verdana" pitchFamily="34" charset="0"/>
              </a:rPr>
              <a:t>debe interesar:</a:t>
            </a:r>
          </a:p>
          <a:p>
            <a:pPr lvl="1" algn="just">
              <a:defRPr/>
            </a:pPr>
            <a:endParaRPr lang="es-MX" altLang="es-MX" sz="2800" dirty="0">
              <a:latin typeface="Verdana" pitchFamily="34" charset="0"/>
            </a:endParaRPr>
          </a:p>
          <a:p>
            <a:pPr lvl="2" algn="just">
              <a:buFontTx/>
              <a:buChar char="•"/>
              <a:defRPr/>
            </a:pPr>
            <a:r>
              <a:rPr lang="es-MX" altLang="es-MX" sz="2400" dirty="0">
                <a:latin typeface="Verdana" pitchFamily="34" charset="0"/>
              </a:rPr>
              <a:t>Evitar sanciones por la autoridad ambiental</a:t>
            </a:r>
          </a:p>
          <a:p>
            <a:pPr lvl="2" algn="just">
              <a:buFontTx/>
              <a:buChar char="•"/>
              <a:defRPr/>
            </a:pPr>
            <a:r>
              <a:rPr lang="es-MX" altLang="es-MX" sz="2400" dirty="0">
                <a:latin typeface="Verdana" pitchFamily="34" charset="0"/>
              </a:rPr>
              <a:t>Evitar el desperdicio de recursos</a:t>
            </a:r>
          </a:p>
          <a:p>
            <a:pPr lvl="2" algn="just">
              <a:buFontTx/>
              <a:buChar char="•"/>
              <a:defRPr/>
            </a:pPr>
            <a:r>
              <a:rPr lang="es-MX" altLang="es-MX" sz="2400" dirty="0">
                <a:latin typeface="Verdana" pitchFamily="34" charset="0"/>
              </a:rPr>
              <a:t>Tener ingresos por la venta de subproductos</a:t>
            </a:r>
          </a:p>
          <a:p>
            <a:pPr lvl="2" algn="just">
              <a:buFontTx/>
              <a:buChar char="•"/>
              <a:defRPr/>
            </a:pPr>
            <a:r>
              <a:rPr lang="es-MX" altLang="es-MX" sz="2400" dirty="0">
                <a:latin typeface="Verdana" pitchFamily="34" charset="0"/>
              </a:rPr>
              <a:t>Crear su propia infraestructura</a:t>
            </a:r>
          </a:p>
          <a:p>
            <a:pPr lvl="2" algn="just">
              <a:defRPr/>
            </a:pPr>
            <a:endParaRPr lang="es-MX" altLang="es-MX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1 CuadroTexto"/>
          <p:cNvSpPr txBox="1">
            <a:spLocks noChangeArrowheads="1"/>
          </p:cNvSpPr>
          <p:nvPr/>
        </p:nvSpPr>
        <p:spPr bwMode="auto">
          <a:xfrm>
            <a:off x="2655887" y="2870200"/>
            <a:ext cx="3646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6000" dirty="0"/>
              <a:t>GRACIAS</a:t>
            </a:r>
          </a:p>
        </p:txBody>
      </p:sp>
      <p:sp>
        <p:nvSpPr>
          <p:cNvPr id="37" name="4 CuadroTexto"/>
          <p:cNvSpPr txBox="1">
            <a:spLocks noChangeArrowheads="1"/>
          </p:cNvSpPr>
          <p:nvPr/>
        </p:nvSpPr>
        <p:spPr bwMode="auto">
          <a:xfrm>
            <a:off x="1613694" y="4775200"/>
            <a:ext cx="60102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/>
              <a:t>Ing. Ines Arredondo Hernandez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/>
              <a:t> Encargado de la Subdelegación de Inspección Industrial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/>
              <a:t>Tel/fax. 01 961 14 0 30 20 y 14 0 30 32; iarredondo@profepa.gob.mx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 dirty="0"/>
          </a:p>
        </p:txBody>
      </p:sp>
    </p:spTree>
    <p:extLst>
      <p:ext uri="{BB962C8B-B14F-4D97-AF65-F5344CB8AC3E}">
        <p14:creationId xmlns:p14="http://schemas.microsoft.com/office/powerpoint/2010/main" val="26613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727756" y="146367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MX" altLang="es-MX" sz="3200" kern="0" dirty="0" smtClean="0"/>
              <a:t>TIPOS DE RESIDUOS MAS COMUNES</a:t>
            </a:r>
            <a:endParaRPr lang="es-ES" altLang="es-MX" sz="3200" kern="0" dirty="0" smtClean="0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685800" y="2486025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_tradnl" altLang="es-MX" sz="2800" kern="0" dirty="0" smtClean="0"/>
              <a:t>Natas de Pinturas y Barnices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_tradnl" altLang="es-MX" sz="2800" kern="0" dirty="0" smtClean="0"/>
              <a:t>Solventes Gastados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_tradnl" altLang="es-MX" sz="2800" kern="0" dirty="0" smtClean="0"/>
              <a:t>Resinas Gastadas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_tradnl" altLang="es-MX" sz="2800" kern="0" dirty="0" smtClean="0"/>
              <a:t>Lodos de Aguas Residuales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_tradnl" altLang="es-MX" sz="2800" kern="0" dirty="0" smtClean="0"/>
              <a:t>Aceites lubricantes usados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_tradnl" altLang="es-MX" sz="2800" kern="0" dirty="0" smtClean="0"/>
              <a:t>Residuos Químicos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_tradnl" altLang="es-MX" sz="2800" kern="0" dirty="0" smtClean="0"/>
              <a:t>Biológico - Infecciosos</a:t>
            </a:r>
          </a:p>
          <a:p>
            <a:pPr eaLnBrk="1" hangingPunct="1">
              <a:lnSpc>
                <a:spcPct val="90000"/>
              </a:lnSpc>
            </a:pPr>
            <a:endParaRPr lang="es-ES" altLang="es-MX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8451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705949" y="164442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MX" altLang="es-MX" sz="3200" kern="0" dirty="0" smtClean="0"/>
              <a:t>SISTEMA DE MANEJO DE RESIDUOS</a:t>
            </a:r>
            <a:endParaRPr lang="es-ES" altLang="es-MX" sz="3200" kern="0" dirty="0" smtClean="0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648494" y="2841625"/>
            <a:ext cx="7772400" cy="34676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s-MX" altLang="es-MX" kern="0" dirty="0" smtClean="0"/>
              <a:t>GENERACION</a:t>
            </a:r>
          </a:p>
          <a:p>
            <a:pPr eaLnBrk="1" hangingPunct="1"/>
            <a:r>
              <a:rPr lang="es-MX" altLang="es-MX" kern="0" dirty="0" smtClean="0"/>
              <a:t> ALMACENAMIENTO</a:t>
            </a:r>
          </a:p>
          <a:p>
            <a:pPr eaLnBrk="1" hangingPunct="1"/>
            <a:r>
              <a:rPr lang="es-MX" altLang="es-MX" kern="0" dirty="0" smtClean="0"/>
              <a:t>RECOLECCION</a:t>
            </a:r>
          </a:p>
          <a:p>
            <a:pPr eaLnBrk="1" hangingPunct="1"/>
            <a:r>
              <a:rPr lang="es-MX" altLang="es-MX" kern="0" dirty="0" smtClean="0"/>
              <a:t>TRATAMIENTO</a:t>
            </a:r>
          </a:p>
          <a:p>
            <a:pPr eaLnBrk="1" hangingPunct="1"/>
            <a:r>
              <a:rPr lang="es-MX" altLang="es-MX" kern="0" dirty="0" smtClean="0"/>
              <a:t>DISPOSICION FINAL</a:t>
            </a:r>
            <a:endParaRPr lang="es-ES" altLang="es-MX" kern="0" dirty="0" smtClean="0"/>
          </a:p>
        </p:txBody>
      </p:sp>
    </p:spTree>
    <p:extLst>
      <p:ext uri="{BB962C8B-B14F-4D97-AF65-F5344CB8AC3E}">
        <p14:creationId xmlns:p14="http://schemas.microsoft.com/office/powerpoint/2010/main" val="28645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 Box 59"/>
          <p:cNvSpPr txBox="1">
            <a:spLocks noChangeArrowheads="1"/>
          </p:cNvSpPr>
          <p:nvPr/>
        </p:nvSpPr>
        <p:spPr bwMode="auto">
          <a:xfrm>
            <a:off x="196056" y="1556792"/>
            <a:ext cx="8677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Procuraduría Federal de Protección al Ambiente (PROFEPA) tiene como tarea principal: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272255" y="2171700"/>
            <a:ext cx="8524875" cy="468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s-MX" sz="5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MX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Incrementar los niveles de observancia de la normatividad ambiental</a:t>
            </a:r>
          </a:p>
          <a:p>
            <a:pPr algn="just">
              <a:lnSpc>
                <a:spcPct val="150000"/>
              </a:lnSpc>
              <a:defRPr/>
            </a:pPr>
            <a:r>
              <a:rPr lang="es-MX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Contribuir al desarrollo sustentable</a:t>
            </a:r>
          </a:p>
          <a:p>
            <a:pPr algn="just">
              <a:lnSpc>
                <a:spcPct val="150000"/>
              </a:lnSpc>
              <a:defRPr/>
            </a:pPr>
            <a:r>
              <a:rPr lang="es-MX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Hacer cumplir las leyes en materia ambiental</a:t>
            </a:r>
          </a:p>
          <a:p>
            <a:pPr algn="just">
              <a:lnSpc>
                <a:spcPct val="150000"/>
              </a:lnSpc>
              <a:defRPr/>
            </a:pPr>
            <a:endParaRPr lang="es-MX" sz="2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MX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Así </a:t>
            </a:r>
            <a:r>
              <a:rPr lang="es-MX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como:</a:t>
            </a:r>
          </a:p>
          <a:p>
            <a:pPr algn="just">
              <a:lnSpc>
                <a:spcPct val="150000"/>
              </a:lnSpc>
              <a:defRPr/>
            </a:pPr>
            <a:endParaRPr lang="es-MX" sz="5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MX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Realizar visitas de inspección y vigilancia </a:t>
            </a:r>
          </a:p>
          <a:p>
            <a:pPr algn="just">
              <a:lnSpc>
                <a:spcPct val="150000"/>
              </a:lnSpc>
              <a:defRPr/>
            </a:pPr>
            <a:r>
              <a:rPr lang="es-MX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Desarrollo de los procedimientos administrativos</a:t>
            </a:r>
          </a:p>
          <a:p>
            <a:pPr algn="just">
              <a:lnSpc>
                <a:spcPct val="150000"/>
              </a:lnSpc>
              <a:defRPr/>
            </a:pPr>
            <a:r>
              <a:rPr lang="es-MX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Determinar las infracciones, sanciones, medidas correctivas, medidas de urgente aplicación y de seguridad que </a:t>
            </a:r>
            <a:r>
              <a:rPr lang="es-MX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procedan.</a:t>
            </a:r>
            <a:r>
              <a:rPr lang="es-MX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830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781050" y="3551238"/>
            <a:ext cx="73501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4400" b="1" dirty="0">
                <a:latin typeface="Castellar" pitchFamily="18" charset="0"/>
              </a:rPr>
              <a:t>VISITA DE INSPECCIÓN</a:t>
            </a:r>
            <a:endParaRPr lang="es-ES" altLang="es-MX" sz="4400" b="1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2 CuadroTexto"/>
          <p:cNvSpPr txBox="1">
            <a:spLocks noChangeArrowheads="1"/>
          </p:cNvSpPr>
          <p:nvPr/>
        </p:nvSpPr>
        <p:spPr bwMode="auto">
          <a:xfrm>
            <a:off x="657605" y="1435100"/>
            <a:ext cx="2100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3000" b="1" u="sng" dirty="0">
                <a:latin typeface="Calibri" pitchFamily="34" charset="0"/>
              </a:rPr>
              <a:t>Inspección:</a:t>
            </a:r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257175" y="2024063"/>
            <a:ext cx="870585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es-ES_tradnl" altLang="es-MX" sz="300" dirty="0"/>
          </a:p>
          <a:p>
            <a:pPr algn="just" eaLnBrk="1" hangingPunct="1">
              <a:spcBef>
                <a:spcPct val="0"/>
              </a:spcBef>
            </a:pPr>
            <a:r>
              <a:rPr lang="es-MX" altLang="es-MX" sz="1800" dirty="0"/>
              <a:t>    </a:t>
            </a:r>
            <a:r>
              <a:rPr lang="es-MX" altLang="es-MX" sz="2100" dirty="0">
                <a:latin typeface="Calibri" pitchFamily="34" charset="0"/>
              </a:rPr>
              <a:t>Las visitas de inspección, se realizan por conducto de </a:t>
            </a:r>
            <a:r>
              <a:rPr lang="es-MX" altLang="es-MX" sz="2100" b="1" u="sng" dirty="0">
                <a:latin typeface="Calibri" pitchFamily="34" charset="0"/>
              </a:rPr>
              <a:t>personal</a:t>
            </a:r>
            <a:r>
              <a:rPr lang="es-MX" altLang="es-MX" sz="2100" dirty="0">
                <a:latin typeface="Calibri" pitchFamily="34" charset="0"/>
              </a:rPr>
              <a:t>            	debidamente autorizado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MX" altLang="es-MX" sz="2100" dirty="0">
                <a:latin typeface="Calibri" pitchFamily="34" charset="0"/>
              </a:rPr>
              <a:t>    Personal que deberá contar con el documento oficial </a:t>
            </a:r>
            <a:r>
              <a:rPr lang="es-MX" altLang="es-MX" sz="2100" b="1" u="sng" dirty="0">
                <a:latin typeface="Calibri" pitchFamily="34" charset="0"/>
              </a:rPr>
              <a:t>(credencial vigente) </a:t>
            </a:r>
            <a:r>
              <a:rPr lang="es-MX" altLang="es-MX" sz="2100" dirty="0">
                <a:latin typeface="Calibri" pitchFamily="34" charset="0"/>
              </a:rPr>
              <a:t>	que los acredite o autorice a practicar la inspección o verificación</a:t>
            </a:r>
          </a:p>
          <a:p>
            <a:pPr algn="just" eaLnBrk="1" hangingPunct="1">
              <a:spcBef>
                <a:spcPct val="0"/>
              </a:spcBef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MX" altLang="es-MX" sz="2100" dirty="0">
                <a:latin typeface="Calibri" pitchFamily="34" charset="0"/>
              </a:rPr>
              <a:t>    Deben contar con una </a:t>
            </a:r>
            <a:r>
              <a:rPr lang="es-MX" altLang="es-MX" sz="2100" b="1" u="sng" dirty="0">
                <a:latin typeface="Calibri" pitchFamily="34" charset="0"/>
              </a:rPr>
              <a:t>orden</a:t>
            </a:r>
            <a:r>
              <a:rPr lang="es-MX" altLang="es-MX" sz="2100" dirty="0">
                <a:latin typeface="Calibri" pitchFamily="34" charset="0"/>
              </a:rPr>
              <a:t> escrita debidamente fundada y motivada</a:t>
            </a:r>
          </a:p>
          <a:p>
            <a:pPr algn="just" eaLnBrk="1" hangingPunct="1">
              <a:spcBef>
                <a:spcPct val="0"/>
              </a:spcBef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MX" altLang="es-MX" sz="2100" dirty="0">
                <a:latin typeface="Calibri" pitchFamily="34" charset="0"/>
              </a:rPr>
              <a:t>    Expedida por la autoridad competente </a:t>
            </a:r>
            <a:r>
              <a:rPr lang="es-MX" altLang="es-MX" sz="2100" b="1" u="sng" dirty="0">
                <a:latin typeface="Calibri" pitchFamily="34" charset="0"/>
              </a:rPr>
              <a:t>(Delegado Federal)</a:t>
            </a:r>
          </a:p>
          <a:p>
            <a:pPr algn="just" eaLnBrk="1" hangingPunct="1">
              <a:spcBef>
                <a:spcPct val="0"/>
              </a:spcBef>
            </a:pPr>
            <a:endParaRPr lang="es-MX" altLang="es-MX" sz="2100" b="1" u="sng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MX" altLang="es-MX" sz="2100" dirty="0">
                <a:latin typeface="Calibri" pitchFamily="34" charset="0"/>
              </a:rPr>
              <a:t>    Precisar el </a:t>
            </a:r>
            <a:r>
              <a:rPr lang="es-MX" altLang="es-MX" sz="2100" b="1" u="sng" dirty="0">
                <a:latin typeface="Calibri" pitchFamily="34" charset="0"/>
              </a:rPr>
              <a:t>lugar o zona </a:t>
            </a:r>
            <a:r>
              <a:rPr lang="es-MX" altLang="es-MX" sz="2100" dirty="0">
                <a:latin typeface="Calibri" pitchFamily="34" charset="0"/>
              </a:rPr>
              <a:t>que habrá de inspeccionarse</a:t>
            </a:r>
          </a:p>
          <a:p>
            <a:pPr algn="just" eaLnBrk="1" hangingPunct="1">
              <a:spcBef>
                <a:spcPct val="0"/>
              </a:spcBef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MX" altLang="es-MX" sz="2100" dirty="0">
                <a:latin typeface="Calibri" pitchFamily="34" charset="0"/>
              </a:rPr>
              <a:t>    Establecer el </a:t>
            </a:r>
            <a:r>
              <a:rPr lang="es-MX" altLang="es-MX" sz="2100" b="1" u="sng" dirty="0">
                <a:latin typeface="Calibri" pitchFamily="34" charset="0"/>
              </a:rPr>
              <a:t>objeto </a:t>
            </a:r>
            <a:r>
              <a:rPr lang="es-MX" altLang="es-MX" sz="2100" dirty="0">
                <a:latin typeface="Calibri" pitchFamily="34" charset="0"/>
              </a:rPr>
              <a:t>de la diligencia</a:t>
            </a:r>
          </a:p>
        </p:txBody>
      </p:sp>
    </p:spTree>
    <p:extLst>
      <p:ext uri="{BB962C8B-B14F-4D97-AF65-F5344CB8AC3E}">
        <p14:creationId xmlns:p14="http://schemas.microsoft.com/office/powerpoint/2010/main" val="15331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38113"/>
            <a:ext cx="9147175" cy="5818187"/>
            <a:chOff x="0" y="138113"/>
            <a:chExt cx="9147175" cy="5818187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0" y="2794000"/>
              <a:ext cx="9144000" cy="2333625"/>
              <a:chOff x="0" y="1250"/>
              <a:chExt cx="5760" cy="1470"/>
            </a:xfrm>
          </p:grpSpPr>
          <p:grpSp>
            <p:nvGrpSpPr>
              <p:cNvPr id="2061" name="Group 3"/>
              <p:cNvGrpSpPr>
                <a:grpSpLocks/>
              </p:cNvGrpSpPr>
              <p:nvPr/>
            </p:nvGrpSpPr>
            <p:grpSpPr bwMode="auto">
              <a:xfrm>
                <a:off x="0" y="1250"/>
                <a:ext cx="5760" cy="440"/>
                <a:chOff x="0" y="1250"/>
                <a:chExt cx="5760" cy="440"/>
              </a:xfrm>
            </p:grpSpPr>
            <p:sp>
              <p:nvSpPr>
                <p:cNvPr id="2078" name="Line 4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5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6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7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8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9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0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" name="Group 11"/>
              <p:cNvGrpSpPr>
                <a:grpSpLocks/>
              </p:cNvGrpSpPr>
              <p:nvPr/>
            </p:nvGrpSpPr>
            <p:grpSpPr bwMode="auto">
              <a:xfrm>
                <a:off x="0" y="1758"/>
                <a:ext cx="5760" cy="440"/>
                <a:chOff x="0" y="1250"/>
                <a:chExt cx="5760" cy="440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3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5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6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7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8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0" y="2280"/>
                <a:ext cx="5760" cy="440"/>
                <a:chOff x="0" y="1250"/>
                <a:chExt cx="5760" cy="440"/>
              </a:xfrm>
            </p:grpSpPr>
            <p:sp>
              <p:nvSpPr>
                <p:cNvPr id="206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5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21"/>
                <p:cNvSpPr>
                  <a:spLocks noChangeShapeType="1"/>
                </p:cNvSpPr>
                <p:nvPr/>
              </p:nvSpPr>
              <p:spPr bwMode="auto">
                <a:xfrm>
                  <a:off x="0" y="132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22"/>
                <p:cNvSpPr>
                  <a:spLocks noChangeShapeType="1"/>
                </p:cNvSpPr>
                <p:nvPr/>
              </p:nvSpPr>
              <p:spPr bwMode="auto">
                <a:xfrm>
                  <a:off x="0" y="139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23"/>
                <p:cNvSpPr>
                  <a:spLocks noChangeShapeType="1"/>
                </p:cNvSpPr>
                <p:nvPr/>
              </p:nvSpPr>
              <p:spPr bwMode="auto">
                <a:xfrm>
                  <a:off x="0" y="14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24"/>
                <p:cNvSpPr>
                  <a:spLocks noChangeShapeType="1"/>
                </p:cNvSpPr>
                <p:nvPr/>
              </p:nvSpPr>
              <p:spPr bwMode="auto">
                <a:xfrm>
                  <a:off x="0" y="154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5"/>
                <p:cNvSpPr>
                  <a:spLocks noChangeShapeType="1"/>
                </p:cNvSpPr>
                <p:nvPr/>
              </p:nvSpPr>
              <p:spPr bwMode="auto">
                <a:xfrm>
                  <a:off x="0" y="161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26"/>
                <p:cNvSpPr>
                  <a:spLocks noChangeShapeType="1"/>
                </p:cNvSpPr>
                <p:nvPr/>
              </p:nvSpPr>
              <p:spPr bwMode="auto">
                <a:xfrm>
                  <a:off x="0" y="169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1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30" descr="1252964256974_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lum bright="32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1989138"/>
              <a:ext cx="3967162" cy="396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27"/>
            <p:cNvSpPr>
              <a:spLocks noChangeArrowheads="1"/>
            </p:cNvSpPr>
            <p:nvPr/>
          </p:nvSpPr>
          <p:spPr bwMode="auto">
            <a:xfrm>
              <a:off x="3046413" y="1227138"/>
              <a:ext cx="3046412" cy="5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4" name="Rectangle 28"/>
            <p:cNvSpPr>
              <a:spLocks noChangeArrowheads="1"/>
            </p:cNvSpPr>
            <p:nvPr/>
          </p:nvSpPr>
          <p:spPr bwMode="auto">
            <a:xfrm>
              <a:off x="6100763" y="1227138"/>
              <a:ext cx="3046412" cy="587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303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sp>
          <p:nvSpPr>
            <p:cNvPr id="2055" name="Rectangle 29"/>
            <p:cNvSpPr>
              <a:spLocks noChangeArrowheads="1"/>
            </p:cNvSpPr>
            <p:nvPr/>
          </p:nvSpPr>
          <p:spPr bwMode="auto">
            <a:xfrm>
              <a:off x="3175" y="1227138"/>
              <a:ext cx="3046413" cy="5873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MX" sz="1800">
                <a:solidFill>
                  <a:srgbClr val="000000"/>
                </a:solidFill>
              </a:endParaRPr>
            </a:p>
          </p:txBody>
        </p:sp>
        <p:pic>
          <p:nvPicPr>
            <p:cNvPr id="2056" name="Picture 2" descr="C:\Users\fromerot\AppData\Local\Microsoft\Windows\Temporary Internet Files\Content.Outlook\H1T35SQE\logo profepa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38" y="138113"/>
              <a:ext cx="1931987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" descr="logo_semarn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75" y="176213"/>
              <a:ext cx="2517775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44 CuadroTexto"/>
            <p:cNvSpPr txBox="1">
              <a:spLocks noChangeArrowheads="1"/>
            </p:cNvSpPr>
            <p:nvPr/>
          </p:nvSpPr>
          <p:spPr bwMode="auto">
            <a:xfrm>
              <a:off x="2598738" y="260350"/>
              <a:ext cx="34861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Procuraduría Federal de Protección al Ambiente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Delegación en el Estado de Chiapas</a:t>
              </a:r>
              <a:endParaRPr lang="es-MX" altLang="es-MX" sz="14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MX" sz="1400" b="1">
                  <a:solidFill>
                    <a:srgbClr val="000000"/>
                  </a:solidFill>
                </a:rPr>
                <a:t>Subdelegación de Inspección Industrial</a:t>
              </a:r>
              <a:endParaRPr lang="es-MX" altLang="es-MX" sz="1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3 CuadroTexto"/>
          <p:cNvSpPr txBox="1">
            <a:spLocks noChangeArrowheads="1"/>
          </p:cNvSpPr>
          <p:nvPr/>
        </p:nvSpPr>
        <p:spPr bwMode="auto">
          <a:xfrm>
            <a:off x="368300" y="1285875"/>
            <a:ext cx="5362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MX" altLang="es-MX" sz="3000" b="1" u="sng" dirty="0">
                <a:latin typeface="Calibri" pitchFamily="34" charset="0"/>
              </a:rPr>
              <a:t>Para iniciar la inspección:</a:t>
            </a:r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122075" y="1870983"/>
            <a:ext cx="8705850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s-MX" altLang="es-MX" sz="1800" dirty="0"/>
              <a:t>      </a:t>
            </a:r>
            <a:r>
              <a:rPr lang="es-MX" altLang="es-MX" sz="2100" dirty="0">
                <a:latin typeface="Calibri" pitchFamily="34" charset="0"/>
              </a:rPr>
              <a:t>El personal se identificará debidamente con la persona con quien se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           entienda la diligencia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es-MX" altLang="es-MX" sz="2100" dirty="0">
                <a:latin typeface="Calibri" pitchFamily="34" charset="0"/>
              </a:rPr>
              <a:t>     Mostrará la orden respectiva, entregándole copia de la misma con firma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           autógrafa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MX" altLang="es-MX" sz="2100" dirty="0">
                <a:latin typeface="Calibri" pitchFamily="34" charset="0"/>
              </a:rPr>
              <a:t>     Se requerirá que en el acto designe dos testigos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MX" altLang="es-MX" sz="2400" dirty="0">
                <a:latin typeface="Calibri" pitchFamily="34" charset="0"/>
              </a:rPr>
              <a:t>    </a:t>
            </a:r>
            <a:r>
              <a:rPr lang="es-MX" altLang="es-MX" sz="2100" dirty="0">
                <a:latin typeface="Calibri" pitchFamily="34" charset="0"/>
              </a:rPr>
              <a:t>En caso de negativa o de que los designados no acepten fungir como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           testigos, el personal autorizado podrá designarlos, sin que esta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           circunstancia invalide los efectos de la inspección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2100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MX" altLang="es-MX" sz="2100" dirty="0">
                <a:latin typeface="Calibri" pitchFamily="34" charset="0"/>
              </a:rPr>
              <a:t>    En los casos en que no fuera posible encontrar en el lugar de la visita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          persona que pudiera ser designada como testigo, el personal actuante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100" dirty="0">
                <a:latin typeface="Calibri" pitchFamily="34" charset="0"/>
              </a:rPr>
              <a:t>          deberá asentar esta circunstancia en el acta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31295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2124</Words>
  <Application>Microsoft Office PowerPoint</Application>
  <PresentationFormat>Presentación en pantalla (4:3)</PresentationFormat>
  <Paragraphs>321</Paragraphs>
  <Slides>37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Diseño predeterminado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Abraham Corrales Champo</dc:creator>
  <cp:lastModifiedBy>Edgar Eduardo Molina Ovando</cp:lastModifiedBy>
  <cp:revision>12</cp:revision>
  <dcterms:created xsi:type="dcterms:W3CDTF">2014-11-03T23:52:43Z</dcterms:created>
  <dcterms:modified xsi:type="dcterms:W3CDTF">2015-03-25T02:25:54Z</dcterms:modified>
</cp:coreProperties>
</file>